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4"/>
  </p:notesMasterIdLst>
  <p:sldIdLst>
    <p:sldId id="256" r:id="rId2"/>
    <p:sldId id="258" r:id="rId3"/>
    <p:sldId id="260" r:id="rId4"/>
    <p:sldId id="261" r:id="rId5"/>
    <p:sldId id="263" r:id="rId6"/>
    <p:sldId id="265" r:id="rId7"/>
    <p:sldId id="266" r:id="rId8"/>
    <p:sldId id="268" r:id="rId9"/>
    <p:sldId id="271" r:id="rId10"/>
    <p:sldId id="269" r:id="rId11"/>
    <p:sldId id="274" r:id="rId12"/>
    <p:sldId id="270" r:id="rId13"/>
    <p:sldId id="276" r:id="rId14"/>
    <p:sldId id="279" r:id="rId15"/>
    <p:sldId id="280" r:id="rId16"/>
    <p:sldId id="295" r:id="rId17"/>
    <p:sldId id="294" r:id="rId18"/>
    <p:sldId id="296" r:id="rId19"/>
    <p:sldId id="281" r:id="rId20"/>
    <p:sldId id="283" r:id="rId21"/>
    <p:sldId id="297" r:id="rId22"/>
    <p:sldId id="285" r:id="rId23"/>
    <p:sldId id="284" r:id="rId24"/>
    <p:sldId id="282" r:id="rId25"/>
    <p:sldId id="286" r:id="rId26"/>
    <p:sldId id="287" r:id="rId27"/>
    <p:sldId id="289" r:id="rId28"/>
    <p:sldId id="290" r:id="rId29"/>
    <p:sldId id="292" r:id="rId30"/>
    <p:sldId id="288" r:id="rId31"/>
    <p:sldId id="298" r:id="rId32"/>
    <p:sldId id="29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EC55E6-5195-4C5A-8FD3-5235319B010C}">
          <p14:sldIdLst>
            <p14:sldId id="256"/>
            <p14:sldId id="258"/>
            <p14:sldId id="260"/>
            <p14:sldId id="261"/>
            <p14:sldId id="263"/>
            <p14:sldId id="265"/>
            <p14:sldId id="266"/>
            <p14:sldId id="268"/>
            <p14:sldId id="271"/>
            <p14:sldId id="269"/>
            <p14:sldId id="274"/>
            <p14:sldId id="270"/>
            <p14:sldId id="276"/>
            <p14:sldId id="279"/>
            <p14:sldId id="280"/>
            <p14:sldId id="295"/>
            <p14:sldId id="294"/>
            <p14:sldId id="296"/>
            <p14:sldId id="281"/>
            <p14:sldId id="283"/>
            <p14:sldId id="297"/>
            <p14:sldId id="285"/>
            <p14:sldId id="284"/>
            <p14:sldId id="282"/>
            <p14:sldId id="286"/>
            <p14:sldId id="287"/>
            <p14:sldId id="289"/>
            <p14:sldId id="290"/>
            <p14:sldId id="292"/>
            <p14:sldId id="288"/>
            <p14:sldId id="298"/>
          </p14:sldIdLst>
        </p14:section>
        <p14:section name="Untitled Section" id="{1AD7E20D-969E-489F-80D2-DB69846EA054}">
          <p14:sldIdLst>
            <p14:sldId id="29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6666FF"/>
    <a:srgbClr val="CC99FF"/>
    <a:srgbClr val="FF00FF"/>
    <a:srgbClr val="FF3399"/>
    <a:srgbClr val="FF603B"/>
    <a:srgbClr val="FF3300"/>
    <a:srgbClr val="FF9933"/>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60" autoAdjust="0"/>
  </p:normalViewPr>
  <p:slideViewPr>
    <p:cSldViewPr>
      <p:cViewPr>
        <p:scale>
          <a:sx n="54" d="100"/>
          <a:sy n="54" d="100"/>
        </p:scale>
        <p:origin x="-7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73DA87C-ABFA-4B20-BB91-D45D81DCD396}" type="datetimeFigureOut">
              <a:rPr lang="en-CA" smtClean="0"/>
              <a:t>13/06/2014</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DB14D2C-3B99-4C1D-80B9-17038ECD3C37}" type="slidenum">
              <a:rPr lang="en-CA" smtClean="0"/>
              <a:t>‹#›</a:t>
            </a:fld>
            <a:endParaRPr lang="en-CA" dirty="0"/>
          </a:p>
        </p:txBody>
      </p:sp>
    </p:spTree>
    <p:extLst>
      <p:ext uri="{BB962C8B-B14F-4D97-AF65-F5344CB8AC3E}">
        <p14:creationId xmlns:p14="http://schemas.microsoft.com/office/powerpoint/2010/main" val="284027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n1"/><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n2"/></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mhc.beyond2020.com/HiCODefinitions_EN.html#_Core_Housing_Need_Status" TargetMode="External"/><Relationship Id="rId7" Type="http://schemas.openxmlformats.org/officeDocument/2006/relationships/hyperlink" Target="http://cmhc.beyond2020.com/HiCODefinitions_EN.html#_Suitable_dwelling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cmhc.beyond2020.com/HiCODefinitions_EN.html#_Affordable_dwellings_1" TargetMode="External"/><Relationship Id="rId5" Type="http://schemas.openxmlformats.org/officeDocument/2006/relationships/hyperlink" Target="http://cmhc.beyond2020.com/HiCODefinitions_EN.html#_Adequate_dwellings" TargetMode="External"/><Relationship Id="rId4" Type="http://schemas.openxmlformats.org/officeDocument/2006/relationships/hyperlink" Target="http://cmhc.beyond2020.com/HiCODefinitions_EN.html#_Housing_Standar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entalhealthcommission.ca/English/node/775?terminitial=41"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mentalhealthcommission.ca/English/node/24376" TargetMode="External"/><Relationship Id="rId4" Type="http://schemas.openxmlformats.org/officeDocument/2006/relationships/hyperlink" Target="http://www.mentalhealthcommission.ca/English/node/562?terminitial=41"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bchousing.org/Options/Rental_market/RAP" TargetMode="External"/><Relationship Id="rId13" Type="http://schemas.openxmlformats.org/officeDocument/2006/relationships/hyperlink" Target="http://www.bchousing.org/Initiatives/Renovating/HAFI" TargetMode="External"/><Relationship Id="rId18" Type="http://schemas.openxmlformats.org/officeDocument/2006/relationships/hyperlink" Target="http://www.cra-arc.gc.ca/gncy/bdgt/2009/fqhbtc-eng.html" TargetMode="External"/><Relationship Id="rId3" Type="http://schemas.openxmlformats.org/officeDocument/2006/relationships/hyperlink" Target="http://www.bccodes.ca/" TargetMode="External"/><Relationship Id="rId21" Type="http://schemas.openxmlformats.org/officeDocument/2006/relationships/hyperlink" Target="http://cmhc.ca/en/co/moloin/index.cfm" TargetMode="External"/><Relationship Id="rId7" Type="http://schemas.openxmlformats.org/officeDocument/2006/relationships/hyperlink" Target="http://www.bchousing.org/" TargetMode="External"/><Relationship Id="rId12" Type="http://schemas.openxmlformats.org/officeDocument/2006/relationships/hyperlink" Target="http://www.sbr.gov.bc.ca/documents_library/brochures/FirstTimeHomeBuyer.pdf" TargetMode="External"/><Relationship Id="rId17" Type="http://schemas.openxmlformats.org/officeDocument/2006/relationships/hyperlink" Target="http://www.cmhc-schl.ca/en/inpr/afhoce/afhoce/index.cfm" TargetMode="External"/><Relationship Id="rId2" Type="http://schemas.openxmlformats.org/officeDocument/2006/relationships/slide" Target="../slides/slide32.xml"/><Relationship Id="rId16" Type="http://schemas.openxmlformats.org/officeDocument/2006/relationships/hyperlink" Target="http://www.cmhc-schl.gc.ca/en/inpr/afhoce/afhoce/afhoce_002.cfm" TargetMode="External"/><Relationship Id="rId20" Type="http://schemas.openxmlformats.org/officeDocument/2006/relationships/hyperlink" Target="http://www.cra-arc.gc.ca/tx/ndvdls/tpcs/ncm-tx/rtrn/cmpltng/rprtng-ncm/lns101-170/127/rsdnc/menu-eng.html" TargetMode="External"/><Relationship Id="rId1" Type="http://schemas.openxmlformats.org/officeDocument/2006/relationships/notesMaster" Target="../notesMasters/notesMaster1.xml"/><Relationship Id="rId6" Type="http://schemas.openxmlformats.org/officeDocument/2006/relationships/hyperlink" Target="http://www2.gov.bc.ca/gov/theme.page?id=043ED83FA4319EF9EC01F4F5C5FD94FD" TargetMode="External"/><Relationship Id="rId11" Type="http://schemas.openxmlformats.org/officeDocument/2006/relationships/hyperlink" Target="http://www.sbr.gov.bc.ca/individuals/Property_Taxes/Property_Tax_Deferment/ptd.htm" TargetMode="External"/><Relationship Id="rId5" Type="http://schemas.openxmlformats.org/officeDocument/2006/relationships/hyperlink" Target="http://www.rto.gov.bc.ca/" TargetMode="External"/><Relationship Id="rId15" Type="http://schemas.openxmlformats.org/officeDocument/2006/relationships/hyperlink" Target="http://www.cmhc-schl.gc.ca/en/inpr/afhoce/afhoce/afhoce_001.cfm" TargetMode="External"/><Relationship Id="rId10" Type="http://schemas.openxmlformats.org/officeDocument/2006/relationships/hyperlink" Target="http://www.sbr.gov.bc.ca/individuals/Property_Taxes/Home_Owner_Grant/hog.htm" TargetMode="External"/><Relationship Id="rId19" Type="http://schemas.openxmlformats.org/officeDocument/2006/relationships/hyperlink" Target="http://www.cra-arc.gc.ca/tx/ndvdls/tpcs/rrsp-reer/hbp-rap/" TargetMode="External"/><Relationship Id="rId4" Type="http://schemas.openxmlformats.org/officeDocument/2006/relationships/hyperlink" Target="http://www.hpo.bc.ca/" TargetMode="External"/><Relationship Id="rId9" Type="http://schemas.openxmlformats.org/officeDocument/2006/relationships/hyperlink" Target="http://bchousing.org/Options/Rental_market/SAFER" TargetMode="External"/><Relationship Id="rId14" Type="http://schemas.openxmlformats.org/officeDocument/2006/relationships/hyperlink" Target="http://www.sbr.gov.bc.ca/individuals/Income_Taxes/Personal_Income_Tax/tax_credits/seniors_home_reno.htm" TargetMode="External"/><Relationship Id="rId22" Type="http://schemas.openxmlformats.org/officeDocument/2006/relationships/hyperlink" Target="http://www.cmhc-schl.ca/en/index.cf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Draft: April 28,</a:t>
            </a:r>
            <a:r>
              <a:rPr lang="en-CA" baseline="0" dirty="0" smtClean="0"/>
              <a:t> 2014</a:t>
            </a:r>
          </a:p>
          <a:p>
            <a:endParaRPr lang="en-CA" baseline="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a:t>
            </a:fld>
            <a:endParaRPr lang="en-CA" dirty="0"/>
          </a:p>
        </p:txBody>
      </p:sp>
    </p:spTree>
    <p:extLst>
      <p:ext uri="{BB962C8B-B14F-4D97-AF65-F5344CB8AC3E}">
        <p14:creationId xmlns:p14="http://schemas.microsoft.com/office/powerpoint/2010/main" val="899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Other ‘governments’ </a:t>
            </a:r>
          </a:p>
          <a:p>
            <a:endParaRPr lang="en-CA" dirty="0" smtClean="0"/>
          </a:p>
          <a:p>
            <a:r>
              <a:rPr lang="en-CA" dirty="0" smtClean="0"/>
              <a:t>First Nations (i.e., the original people in Canada before Europeans) </a:t>
            </a:r>
          </a:p>
          <a:p>
            <a:r>
              <a:rPr lang="en-CA" dirty="0" smtClean="0"/>
              <a:t>Changing status</a:t>
            </a:r>
          </a:p>
          <a:p>
            <a:r>
              <a:rPr lang="en-CA" dirty="0" smtClean="0"/>
              <a:t>Band councils </a:t>
            </a:r>
          </a:p>
          <a:p>
            <a:r>
              <a:rPr lang="en-CA" dirty="0" smtClean="0"/>
              <a:t>Sources of Revenue: varies – primarily federal government </a:t>
            </a:r>
          </a:p>
          <a:p>
            <a:endParaRPr lang="en-CA" dirty="0" smtClean="0"/>
          </a:p>
          <a:p>
            <a:r>
              <a:rPr lang="en-CA" dirty="0" smtClean="0"/>
              <a:t>Areas of responsibility</a:t>
            </a:r>
          </a:p>
          <a:p>
            <a:endParaRPr lang="en-CA" dirty="0" smtClean="0"/>
          </a:p>
          <a:p>
            <a:r>
              <a:rPr lang="en-CA" dirty="0" smtClean="0"/>
              <a:t>Changing</a:t>
            </a:r>
          </a:p>
          <a:p>
            <a:r>
              <a:rPr lang="en-CA" dirty="0" smtClean="0"/>
              <a:t>On reserve = federal responsibility and band council </a:t>
            </a:r>
          </a:p>
          <a:p>
            <a:r>
              <a:rPr lang="en-CA" dirty="0" smtClean="0"/>
              <a:t>Off reserve = provincial responsibility </a:t>
            </a:r>
          </a:p>
          <a:p>
            <a:r>
              <a:rPr lang="en-CA" dirty="0" smtClean="0"/>
              <a:t> </a:t>
            </a: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10</a:t>
            </a:fld>
            <a:endParaRPr lang="en-CA" dirty="0"/>
          </a:p>
        </p:txBody>
      </p:sp>
    </p:spTree>
    <p:extLst>
      <p:ext uri="{BB962C8B-B14F-4D97-AF65-F5344CB8AC3E}">
        <p14:creationId xmlns:p14="http://schemas.microsoft.com/office/powerpoint/2010/main" val="262692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CA" dirty="0" smtClean="0"/>
              <a:t>Urbanism over time </a:t>
            </a:r>
          </a:p>
          <a:p>
            <a:pPr marL="171450" indent="-171450">
              <a:buFont typeface="Wingdings" panose="05000000000000000000" pitchFamily="2" charset="2"/>
              <a:buChar char="q"/>
            </a:pPr>
            <a:endParaRPr lang="en-CA" dirty="0" smtClean="0"/>
          </a:p>
          <a:p>
            <a:pPr marL="171450" indent="-171450">
              <a:buFont typeface="Wingdings" panose="05000000000000000000" pitchFamily="2" charset="2"/>
              <a:buChar char="q"/>
            </a:pPr>
            <a:r>
              <a:rPr lang="en-CA" dirty="0" smtClean="0"/>
              <a:t>Like many countries, Canada has become increasingly urban over time</a:t>
            </a:r>
          </a:p>
          <a:p>
            <a:pPr marL="171450" indent="-171450">
              <a:buFont typeface="Wingdings" panose="05000000000000000000" pitchFamily="2" charset="2"/>
              <a:buChar char="q"/>
            </a:pPr>
            <a:endParaRPr lang="en-CA" dirty="0" smtClean="0"/>
          </a:p>
          <a:p>
            <a:pPr marL="171450" indent="-171450">
              <a:buFont typeface="Wingdings" panose="05000000000000000000" pitchFamily="2" charset="2"/>
              <a:buChar char="q"/>
            </a:pPr>
            <a:r>
              <a:rPr lang="en-CA" dirty="0" smtClean="0"/>
              <a:t>When Canada was formed, the vast majority of the population was rural. – Almost 90%</a:t>
            </a:r>
          </a:p>
          <a:p>
            <a:pPr marL="171450" indent="-171450">
              <a:buFont typeface="Wingdings" panose="05000000000000000000" pitchFamily="2" charset="2"/>
              <a:buChar char="q"/>
            </a:pPr>
            <a:endParaRPr lang="en-CA" dirty="0" smtClean="0"/>
          </a:p>
          <a:p>
            <a:pPr marL="171450" indent="-171450">
              <a:buFont typeface="Wingdings" panose="05000000000000000000" pitchFamily="2" charset="2"/>
              <a:buChar char="q"/>
            </a:pPr>
            <a:r>
              <a:rPr lang="en-CA" dirty="0" smtClean="0"/>
              <a:t>Today,</a:t>
            </a:r>
            <a:r>
              <a:rPr lang="en-CA" baseline="0" dirty="0" smtClean="0"/>
              <a:t> about 80% of the population is urban and 20% rural and it is continuing to decline</a:t>
            </a:r>
          </a:p>
          <a:p>
            <a:pPr marL="171450" indent="-171450">
              <a:buFont typeface="Wingdings" panose="05000000000000000000" pitchFamily="2" charset="2"/>
              <a:buChar char="q"/>
            </a:pPr>
            <a:endParaRPr lang="en-CA" baseline="0" dirty="0" smtClean="0"/>
          </a:p>
          <a:p>
            <a:pPr marL="171450" indent="-171450">
              <a:buFont typeface="Wingdings" panose="05000000000000000000" pitchFamily="2" charset="2"/>
              <a:buChar char="q"/>
            </a:pPr>
            <a:r>
              <a:rPr lang="en-CA" baseline="0" dirty="0" smtClean="0"/>
              <a:t>Population is increasing only due to immigration = without immigrants, Canada’s population would be declining</a:t>
            </a:r>
          </a:p>
          <a:p>
            <a:pPr marL="171450" indent="-171450">
              <a:buFont typeface="Wingdings" panose="05000000000000000000" pitchFamily="2" charset="2"/>
              <a:buChar char="q"/>
            </a:pPr>
            <a:r>
              <a:rPr lang="en-CA" baseline="0" dirty="0" smtClean="0"/>
              <a:t>Most immigrants settle in one of Canada’s major centres – e.g., Toronto, Vancouver, Montreal </a:t>
            </a:r>
          </a:p>
          <a:p>
            <a:pPr marL="171450" indent="-171450">
              <a:buFont typeface="Wingdings" panose="05000000000000000000" pitchFamily="2" charset="2"/>
              <a:buChar char="q"/>
            </a:pPr>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11</a:t>
            </a:fld>
            <a:endParaRPr lang="en-CA" dirty="0"/>
          </a:p>
        </p:txBody>
      </p:sp>
    </p:spTree>
    <p:extLst>
      <p:ext uri="{BB962C8B-B14F-4D97-AF65-F5344CB8AC3E}">
        <p14:creationId xmlns:p14="http://schemas.microsoft.com/office/powerpoint/2010/main" val="251259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Urbanism Today</a:t>
            </a:r>
          </a:p>
          <a:p>
            <a:endParaRPr lang="en-CA" dirty="0" smtClean="0"/>
          </a:p>
          <a:p>
            <a:r>
              <a:rPr lang="en-CA" dirty="0" smtClean="0"/>
              <a:t>As mentioned,</a:t>
            </a:r>
            <a:r>
              <a:rPr lang="en-CA" baseline="0" dirty="0" smtClean="0"/>
              <a:t> Canada’s pop growing only due to immigration</a:t>
            </a:r>
          </a:p>
          <a:p>
            <a:r>
              <a:rPr lang="en-CA" baseline="0" dirty="0" smtClean="0"/>
              <a:t>Most immigrants settle in major urban centres – very few go to rural areas</a:t>
            </a:r>
          </a:p>
          <a:p>
            <a:r>
              <a:rPr lang="en-CA" baseline="0" dirty="0" smtClean="0"/>
              <a:t>Lots of multiculturalism in Canada = about 20% of population foreign born </a:t>
            </a:r>
          </a:p>
          <a:p>
            <a:r>
              <a:rPr lang="en-CA" baseline="0" dirty="0" smtClean="0"/>
              <a:t>In the City of Toronto, majority of pop is now ‘visible minority’ = meaning, majority of pop is ‘not white European or British background’ </a:t>
            </a:r>
          </a:p>
          <a:p>
            <a:r>
              <a:rPr lang="en-CA" baseline="0" dirty="0" smtClean="0"/>
              <a:t>City of Vancouver = about 33% visible minority or so </a:t>
            </a:r>
          </a:p>
          <a:p>
            <a:endParaRPr lang="en-CA" baseline="0" dirty="0" smtClean="0"/>
          </a:p>
          <a:p>
            <a:endParaRPr lang="en-CA" baseline="0" dirty="0" smtClean="0"/>
          </a:p>
          <a:p>
            <a:r>
              <a:rPr lang="en-CA" baseline="0" dirty="0" smtClean="0"/>
              <a:t>http://www12.statcan.gc.ca/nhs-enm/2011/as-sa/99-010-x/99-010-x2011001-eng.cfm </a:t>
            </a:r>
          </a:p>
          <a:p>
            <a:endParaRPr lang="en-CA" baseline="0" dirty="0" smtClean="0"/>
          </a:p>
          <a:p>
            <a:r>
              <a:rPr lang="en-CA" b="1" dirty="0" smtClean="0">
                <a:effectLst/>
              </a:rPr>
              <a:t>Highlights </a:t>
            </a:r>
          </a:p>
          <a:p>
            <a:r>
              <a:rPr lang="en-CA" b="1" dirty="0" smtClean="0">
                <a:effectLst/>
              </a:rPr>
              <a:t>Immigration </a:t>
            </a:r>
          </a:p>
          <a:p>
            <a:r>
              <a:rPr lang="en-CA" dirty="0" smtClean="0">
                <a:effectLst/>
              </a:rPr>
              <a:t>In 2011, Canada had a foreign-born population</a:t>
            </a:r>
            <a:r>
              <a:rPr lang="en-CA" baseline="30000" dirty="0" smtClean="0">
                <a:effectLst/>
                <a:hlinkClick r:id="rId3" action="ppaction://hlinkfile"/>
              </a:rPr>
              <a:t>Note 1</a:t>
            </a:r>
            <a:r>
              <a:rPr lang="en-CA" dirty="0" smtClean="0">
                <a:effectLst/>
              </a:rPr>
              <a:t> of about 6,775,800 people. They represented 20.6% of the total population, the highest proportion among the G8 countries.</a:t>
            </a:r>
          </a:p>
          <a:p>
            <a:endParaRPr lang="en-CA" dirty="0" smtClean="0">
              <a:effectLst/>
            </a:endParaRPr>
          </a:p>
          <a:p>
            <a:r>
              <a:rPr lang="en-CA" dirty="0" smtClean="0">
                <a:effectLst/>
              </a:rPr>
              <a:t>Between 2006 and 2011, around 1,162,900 foreign-born people immigrated to Canada. These recent immigrants made up 17.2% of the foreign-born population and 3.5% of the total population in Canada.</a:t>
            </a:r>
          </a:p>
          <a:p>
            <a:endParaRPr lang="en-CA" dirty="0" smtClean="0">
              <a:effectLst/>
            </a:endParaRPr>
          </a:p>
          <a:p>
            <a:r>
              <a:rPr lang="en-CA" dirty="0" smtClean="0">
                <a:effectLst/>
              </a:rPr>
              <a:t>Asia (including the Middle East) was Canada's largest source of immigrants during the past five years, although the share of immigration from Africa, Caribbean, Central and South America increased slightly. </a:t>
            </a:r>
          </a:p>
          <a:p>
            <a:endParaRPr lang="en-CA" dirty="0" smtClean="0">
              <a:effectLst/>
            </a:endParaRPr>
          </a:p>
          <a:p>
            <a:r>
              <a:rPr lang="en-CA" dirty="0" smtClean="0">
                <a:effectLst/>
              </a:rPr>
              <a:t>The vast majority of the foreign-born population lived in four provinces: Ontario, British Columbia, Quebec and Alberta, and most lived in the nation's largest urban centres.</a:t>
            </a:r>
          </a:p>
          <a:p>
            <a:endParaRPr lang="en-CA" dirty="0" smtClean="0">
              <a:effectLst/>
            </a:endParaRPr>
          </a:p>
          <a:p>
            <a:r>
              <a:rPr lang="en-CA" b="1" dirty="0" smtClean="0">
                <a:effectLst/>
              </a:rPr>
              <a:t>Ethnic ancestry </a:t>
            </a:r>
          </a:p>
          <a:p>
            <a:r>
              <a:rPr lang="en-CA" dirty="0" smtClean="0">
                <a:effectLst/>
              </a:rPr>
              <a:t>More than 200 ethnic origins were reported in the 2011 National Household Survey (NHS). In 2011, 13 different ethnic origins had surpassed the 1-million mark.</a:t>
            </a:r>
          </a:p>
          <a:p>
            <a:endParaRPr lang="en-CA" dirty="0" smtClean="0">
              <a:effectLst/>
            </a:endParaRPr>
          </a:p>
          <a:p>
            <a:r>
              <a:rPr lang="en-CA" b="1" dirty="0" smtClean="0">
                <a:effectLst/>
              </a:rPr>
              <a:t>Visible minority population</a:t>
            </a:r>
          </a:p>
          <a:p>
            <a:r>
              <a:rPr lang="en-CA" dirty="0" smtClean="0">
                <a:effectLst/>
              </a:rPr>
              <a:t>Nearly 6,264,800 people identified themselves as a member of a visible minority group. They represented 19.1% of the total population. Of these visible minorities, 30.9% were born in Canada and 65.1% were born outside the country and came to live in Canada as immigrants. A small proportion (4.0%) of the visible minority population was non-permanent residents.</a:t>
            </a:r>
          </a:p>
          <a:p>
            <a:endParaRPr lang="en-CA" dirty="0" smtClean="0">
              <a:effectLst/>
            </a:endParaRPr>
          </a:p>
          <a:p>
            <a:r>
              <a:rPr lang="en-CA" dirty="0" smtClean="0">
                <a:effectLst/>
              </a:rPr>
              <a:t>Combined, the three largest visible minority groups-South Asians, Chinese and Blacks-accounted for 61.3% of the visible minority population in 2011. They were followed by Filipinos, Latin Americans, Arabs, Southeast Asians, West Asians, Koreans and Japanese.</a:t>
            </a:r>
          </a:p>
          <a:p>
            <a:endParaRPr lang="en-CA" dirty="0" smtClean="0">
              <a:effectLst/>
            </a:endParaRPr>
          </a:p>
          <a:p>
            <a:r>
              <a:rPr lang="en-CA" dirty="0" smtClean="0">
                <a:effectLst/>
              </a:rPr>
              <a:t>As was the case with the immigrant population, the vast majority lived in Ontario, British Columbia, Quebec and Alberta. Seven out of 10 lived in the three largest census metropolitan areas: Toronto, Montréal and Vancouver.</a:t>
            </a:r>
          </a:p>
          <a:p>
            <a:r>
              <a:rPr lang="en-CA" dirty="0" smtClean="0">
                <a:effectLst/>
              </a:rPr>
              <a:t>The visible minority population had a median age of 33.4 in 2011, compared with 40.1 for the population as a whole.</a:t>
            </a:r>
            <a:r>
              <a:rPr lang="en-CA" baseline="30000" dirty="0" smtClean="0">
                <a:effectLst/>
                <a:hlinkClick r:id="rId4" action="ppaction://hlinkfile"/>
              </a:rPr>
              <a:t>Note 2</a:t>
            </a:r>
            <a:r>
              <a:rPr lang="en-CA" dirty="0" smtClean="0">
                <a:effectLst/>
              </a:rPr>
              <a:t> </a:t>
            </a:r>
          </a:p>
          <a:p>
            <a:endParaRPr lang="en-CA" dirty="0" smtClean="0">
              <a:effectLst/>
            </a:endParaRPr>
          </a:p>
          <a:p>
            <a:r>
              <a:rPr lang="en-CA" b="1" dirty="0" smtClean="0">
                <a:effectLst/>
              </a:rPr>
              <a:t>Languages</a:t>
            </a:r>
          </a:p>
          <a:p>
            <a:r>
              <a:rPr lang="en-CA" dirty="0" smtClean="0">
                <a:effectLst/>
              </a:rPr>
              <a:t>Of the immigrants who had a single mother tongue, close to one-quarter (23.8%) reported English as their mother tongue and 3.4% reported French. Among those whose mother tongue was other than Canada's two official languages, Chinese languages were most common, followed by Tagalog, a language of the Philippines, Spanish and Punjabi.</a:t>
            </a:r>
          </a:p>
          <a:p>
            <a:r>
              <a:rPr lang="en-CA" dirty="0" smtClean="0">
                <a:effectLst/>
              </a:rPr>
              <a:t>Three-quarters (74.5%) of the foreign-born population were able to conduct a conversation in more than one language. In many cases, immigrants who could speak more than one language reported knowledge of English or French, in tandem with a non-official language: 61.2% were able to converse in English or French and one or more non-official language(s), 9.9% in English and French and one or more non-official language(s). Another 2.6% could speak English and French but not a non-official language. As well, 0.8% said they knew only non-official languages.</a:t>
            </a:r>
          </a:p>
          <a:p>
            <a:endParaRPr lang="en-CA" dirty="0" smtClean="0">
              <a:effectLst/>
            </a:endParaRPr>
          </a:p>
          <a:p>
            <a:r>
              <a:rPr lang="en-CA" b="1" dirty="0" smtClean="0">
                <a:effectLst/>
              </a:rPr>
              <a:t>Religions in Canada </a:t>
            </a:r>
          </a:p>
          <a:p>
            <a:r>
              <a:rPr lang="en-CA" dirty="0" smtClean="0">
                <a:effectLst/>
              </a:rPr>
              <a:t>Just over 22.1 million people, two-thirds of Canada's population, reported they were affiliated with a Christian religion. Roman Catholics (roughly 12,728,900) were by far the largest Christian group, with adherents to the United Church the second largest group (about 2,007,600).</a:t>
            </a:r>
          </a:p>
          <a:p>
            <a:r>
              <a:rPr lang="en-CA" dirty="0" smtClean="0">
                <a:effectLst/>
              </a:rPr>
              <a:t>Slightly over 1 million individuals identified themselves as Muslim, representing 3.2% of the nation's total population. Hindus represented 1.5%, Sikhs 1.4%, Buddhists 1.1% and Jewish 1.0%.</a:t>
            </a:r>
          </a:p>
          <a:p>
            <a:endParaRPr lang="en-CA" dirty="0" smtClean="0">
              <a:effectLst/>
            </a:endParaRPr>
          </a:p>
          <a:p>
            <a:r>
              <a:rPr lang="en-CA" dirty="0" smtClean="0">
                <a:effectLst/>
              </a:rPr>
              <a:t>More than 7.8 million people, nearly one-quarter of the population (23.9%), had no religious affiliation.</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EDB14D2C-3B99-4C1D-80B9-17038ECD3C37}" type="slidenum">
              <a:rPr lang="en-CA" smtClean="0"/>
              <a:t>12</a:t>
            </a:fld>
            <a:endParaRPr lang="en-CA" dirty="0"/>
          </a:p>
        </p:txBody>
      </p:sp>
    </p:spTree>
    <p:extLst>
      <p:ext uri="{BB962C8B-B14F-4D97-AF65-F5344CB8AC3E}">
        <p14:creationId xmlns:p14="http://schemas.microsoft.com/office/powerpoint/2010/main" val="364374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Major urban centres</a:t>
            </a:r>
          </a:p>
          <a:p>
            <a:endParaRPr lang="en-CA" dirty="0" smtClean="0"/>
          </a:p>
          <a:p>
            <a:r>
              <a:rPr lang="en-CA" dirty="0" smtClean="0"/>
              <a:t>15 of Canada’s</a:t>
            </a:r>
            <a:r>
              <a:rPr lang="en-CA" baseline="0" dirty="0" smtClean="0"/>
              <a:t> largest urban areas represent over half the country’s population</a:t>
            </a:r>
          </a:p>
          <a:p>
            <a:r>
              <a:rPr lang="en-CA" baseline="0" dirty="0" smtClean="0"/>
              <a:t>Most are close to the American border, as noted earlier, except Edmonton and Calgary in Alberta </a:t>
            </a:r>
          </a:p>
          <a:p>
            <a:endParaRPr lang="en-CA" baseline="0" dirty="0" smtClean="0"/>
          </a:p>
          <a:p>
            <a:r>
              <a:rPr lang="en-CA" baseline="0" dirty="0" smtClean="0"/>
              <a:t>Note that in whole country, only 7 areas larger than 1 million people – no truly large urban areas </a:t>
            </a:r>
          </a:p>
          <a:p>
            <a:endParaRPr lang="en-CA" baseline="0" dirty="0" smtClean="0"/>
          </a:p>
          <a:p>
            <a:endParaRPr lang="en-CA" baseline="0" dirty="0" smtClean="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13</a:t>
            </a:fld>
            <a:endParaRPr lang="en-CA" dirty="0"/>
          </a:p>
        </p:txBody>
      </p:sp>
    </p:spTree>
    <p:extLst>
      <p:ext uri="{BB962C8B-B14F-4D97-AF65-F5344CB8AC3E}">
        <p14:creationId xmlns:p14="http://schemas.microsoft.com/office/powerpoint/2010/main" val="240001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Urban Issues</a:t>
            </a:r>
          </a:p>
          <a:p>
            <a:endParaRPr lang="en-CA" dirty="0" smtClean="0"/>
          </a:p>
          <a:p>
            <a:r>
              <a:rPr lang="en-CA" dirty="0" smtClean="0"/>
              <a:t>There are many issues facing Canada’s urban areas </a:t>
            </a:r>
          </a:p>
          <a:p>
            <a:r>
              <a:rPr lang="en-CA" dirty="0" smtClean="0"/>
              <a:t>Some of the main issues:</a:t>
            </a:r>
          </a:p>
          <a:p>
            <a:endParaRPr lang="en-CA" dirty="0" smtClean="0"/>
          </a:p>
          <a:p>
            <a:pPr marL="171450" lvl="0" indent="-171450">
              <a:buFont typeface="Arial" panose="020B0604020202020204" pitchFamily="34" charset="0"/>
              <a:buChar char="•"/>
            </a:pPr>
            <a:r>
              <a:rPr lang="en-CA" dirty="0" smtClean="0"/>
              <a:t>Urban sprawl = very inefficient development patterns</a:t>
            </a:r>
            <a:r>
              <a:rPr lang="en-CA" baseline="0" dirty="0" smtClean="0"/>
              <a:t> especially since the Second World War </a:t>
            </a:r>
            <a:r>
              <a:rPr lang="en-CA" dirty="0" smtClean="0"/>
              <a:t> </a:t>
            </a:r>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r>
              <a:rPr lang="en-CA" dirty="0" smtClean="0"/>
              <a:t>Municipal infrastructure: maintaining, renewing and costs of doing so = in part this is due to sprawl and in part a recent tendency by</a:t>
            </a:r>
            <a:r>
              <a:rPr lang="en-CA" baseline="0" dirty="0" smtClean="0"/>
              <a:t> municipal governments not to raise property taxes </a:t>
            </a:r>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r>
              <a:rPr lang="en-CA" dirty="0" smtClean="0"/>
              <a:t>Housing: lack, affordability = especially since about 2003-4 </a:t>
            </a:r>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r>
              <a:rPr lang="en-CA" dirty="0" smtClean="0"/>
              <a:t>Public transit and transportation = insufficient,</a:t>
            </a:r>
            <a:r>
              <a:rPr lang="en-CA" baseline="0" dirty="0" smtClean="0"/>
              <a:t> much needs renewal (e.g., Vancouver Line in Vancouver – reached ‘target capacity’ in 5 years??) </a:t>
            </a:r>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r>
              <a:rPr lang="en-CA" dirty="0" smtClean="0"/>
              <a:t>Climate change = adaptation</a:t>
            </a:r>
            <a:r>
              <a:rPr lang="en-CA" baseline="0" dirty="0" smtClean="0"/>
              <a:t> and mitigation strategies – flooding, changes in weather patterns, soil erosion, etc.</a:t>
            </a:r>
          </a:p>
          <a:p>
            <a:pPr marL="171450" lvl="0" indent="-171450">
              <a:buFont typeface="Arial" panose="020B0604020202020204" pitchFamily="34" charset="0"/>
              <a:buChar char="•"/>
            </a:pPr>
            <a:endParaRPr lang="en-CA" baseline="0" dirty="0" smtClean="0"/>
          </a:p>
          <a:p>
            <a:pPr marL="171450" lvl="0" indent="-171450">
              <a:buFont typeface="Arial" panose="020B0604020202020204" pitchFamily="34" charset="0"/>
              <a:buChar char="•"/>
            </a:pPr>
            <a:r>
              <a:rPr lang="en-CA" dirty="0" smtClean="0"/>
              <a:t>Environmental quality = disturbance in ecosystems and loss of wildlife habitat and thus wildlife = as a result of urban growth and other environmental degradation elsewhere – water quality, sewage disposal, landfills and what to do with garbage</a:t>
            </a:r>
            <a:r>
              <a:rPr lang="en-CA" baseline="0" dirty="0" smtClean="0"/>
              <a:t> and how to increase % recycled materials </a:t>
            </a:r>
            <a:endParaRPr lang="en-CA" dirty="0" smtClean="0"/>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r>
              <a:rPr lang="en-CA" dirty="0" smtClean="0"/>
              <a:t>Immigration = stress on major urban centres and this</a:t>
            </a:r>
            <a:r>
              <a:rPr lang="en-CA" baseline="0" dirty="0" smtClean="0"/>
              <a:t> is where most immigrants go; family reunification so immigrants not always highly skilled or able to speak English, many immigrants very poor and struggle financially </a:t>
            </a:r>
          </a:p>
          <a:p>
            <a:pPr marL="171450" lvl="0" indent="-171450">
              <a:buFont typeface="Arial" panose="020B0604020202020204" pitchFamily="34" charset="0"/>
              <a:buChar char="•"/>
            </a:pPr>
            <a:endParaRPr lang="en-CA" baseline="0" dirty="0" smtClean="0"/>
          </a:p>
          <a:p>
            <a:pPr marL="171450" lvl="0" indent="-171450">
              <a:buFont typeface="Arial" panose="020B0604020202020204" pitchFamily="34" charset="0"/>
              <a:buChar char="•"/>
            </a:pPr>
            <a:r>
              <a:rPr lang="en-CA" baseline="0" dirty="0" smtClean="0"/>
              <a:t>PARADOX</a:t>
            </a:r>
          </a:p>
          <a:p>
            <a:pPr marL="171450" lvl="0" indent="-171450">
              <a:buFont typeface="Arial" panose="020B0604020202020204" pitchFamily="34" charset="0"/>
              <a:buChar char="•"/>
            </a:pPr>
            <a:r>
              <a:rPr lang="en-CA" baseline="0" dirty="0" smtClean="0"/>
              <a:t>Canada is a ‘developed’ country but still has many problems </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14</a:t>
            </a:fld>
            <a:endParaRPr lang="en-CA" dirty="0"/>
          </a:p>
        </p:txBody>
      </p:sp>
    </p:spTree>
    <p:extLst>
      <p:ext uri="{BB962C8B-B14F-4D97-AF65-F5344CB8AC3E}">
        <p14:creationId xmlns:p14="http://schemas.microsoft.com/office/powerpoint/2010/main" val="3571322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Housing in Canada</a:t>
            </a:r>
          </a:p>
          <a:p>
            <a:endParaRPr lang="en-CA" dirty="0" smtClean="0"/>
          </a:p>
          <a:p>
            <a:r>
              <a:rPr lang="en-CA" dirty="0" smtClean="0"/>
              <a:t>Moving</a:t>
            </a:r>
            <a:r>
              <a:rPr lang="en-CA" baseline="0" dirty="0" smtClean="0"/>
              <a:t> now to housing specifically</a:t>
            </a:r>
          </a:p>
          <a:p>
            <a:r>
              <a:rPr lang="en-CA" baseline="0" dirty="0" smtClean="0"/>
              <a:t>Want to introduce the ‘how housing works’ in Canada </a:t>
            </a:r>
          </a:p>
          <a:p>
            <a:endParaRPr lang="en-CA" baseline="0" dirty="0" smtClean="0"/>
          </a:p>
          <a:p>
            <a:r>
              <a:rPr lang="en-CA" baseline="0" dirty="0" smtClean="0"/>
              <a:t>Generally speaking, housing is one of two types: </a:t>
            </a:r>
          </a:p>
          <a:p>
            <a:pPr marL="171450" lvl="0" indent="-171450">
              <a:buFont typeface="Wingdings" panose="05000000000000000000" pitchFamily="2" charset="2"/>
              <a:buChar char="q"/>
            </a:pPr>
            <a:r>
              <a:rPr lang="en-CA" dirty="0" smtClean="0"/>
              <a:t>Market: ownership or rental = no help to pay for this type of housing, the ‘market’ builds</a:t>
            </a:r>
            <a:r>
              <a:rPr lang="en-CA" baseline="0" dirty="0" smtClean="0"/>
              <a:t> and sells or rents to people </a:t>
            </a:r>
          </a:p>
          <a:p>
            <a:pPr marL="628650" lvl="1" indent="-171450">
              <a:buFont typeface="Wingdings" panose="05000000000000000000" pitchFamily="2" charset="2"/>
              <a:buChar char="q"/>
            </a:pPr>
            <a:r>
              <a:rPr lang="en-CA" baseline="0" dirty="0" smtClean="0"/>
              <a:t>Housing usually owned or rented</a:t>
            </a:r>
          </a:p>
          <a:p>
            <a:pPr marL="628650" lvl="1" indent="-171450">
              <a:buFont typeface="Wingdings" panose="05000000000000000000" pitchFamily="2" charset="2"/>
              <a:buChar char="q"/>
            </a:pPr>
            <a:endParaRPr lang="en-CA" dirty="0" smtClean="0"/>
          </a:p>
          <a:p>
            <a:pPr marL="171450" lvl="0" indent="-171450">
              <a:buFont typeface="Wingdings" panose="05000000000000000000" pitchFamily="2" charset="2"/>
              <a:buChar char="q"/>
            </a:pPr>
            <a:r>
              <a:rPr lang="en-CA" dirty="0" smtClean="0"/>
              <a:t>Social housing – type of rental housing that is mostly or all paid by government; purpose = to help those in financial need who can’t afford to pay for housing themselves </a:t>
            </a:r>
          </a:p>
          <a:p>
            <a:pPr marL="171450" lvl="0" indent="-171450">
              <a:buFont typeface="Wingdings" panose="05000000000000000000" pitchFamily="2" charset="2"/>
              <a:buChar char="q"/>
            </a:pPr>
            <a:endParaRPr lang="en-CA" dirty="0" smtClean="0"/>
          </a:p>
          <a:p>
            <a:pPr marL="171450" lvl="0" indent="-171450">
              <a:buFont typeface="Wingdings" panose="05000000000000000000" pitchFamily="2" charset="2"/>
              <a:buChar char="q"/>
            </a:pPr>
            <a:r>
              <a:rPr lang="en-CA" dirty="0" smtClean="0"/>
              <a:t>High homeownership rates historically (67-70%)</a:t>
            </a:r>
          </a:p>
          <a:p>
            <a:pPr marL="171450" lvl="0" indent="-171450">
              <a:buFont typeface="Wingdings" panose="05000000000000000000" pitchFamily="2" charset="2"/>
              <a:buChar char="q"/>
            </a:pPr>
            <a:r>
              <a:rPr lang="en-CA" dirty="0" smtClean="0"/>
              <a:t>Homeownership increasing over past decades* = but</a:t>
            </a:r>
            <a:r>
              <a:rPr lang="en-CA" baseline="0" dirty="0" smtClean="0"/>
              <a:t> in last decade, this is changing in larger urban centres and rates are lowering again.. </a:t>
            </a:r>
          </a:p>
          <a:p>
            <a:pPr marL="171450" lvl="0" indent="-171450">
              <a:buFont typeface="Wingdings" panose="05000000000000000000" pitchFamily="2" charset="2"/>
              <a:buChar char="q"/>
            </a:pPr>
            <a:endParaRPr lang="en-CA" dirty="0" smtClean="0"/>
          </a:p>
          <a:p>
            <a:pPr marL="171450" lvl="0" indent="-171450">
              <a:buFont typeface="Wingdings" panose="05000000000000000000" pitchFamily="2" charset="2"/>
              <a:buChar char="q"/>
            </a:pPr>
            <a:r>
              <a:rPr lang="en-CA" dirty="0" smtClean="0"/>
              <a:t>Major changes by federal government after WWII = ‘created’ the housing</a:t>
            </a:r>
            <a:r>
              <a:rPr lang="en-CA" baseline="0" dirty="0" smtClean="0"/>
              <a:t> system we have today – financial lenders, mortgages, builders, insurance companies etc. Before this, banks were major lenders and often required large downpayments (e.g., 50-60%) before they would lend money for a mortgage for a house </a:t>
            </a:r>
          </a:p>
          <a:p>
            <a:pPr marL="171450" lvl="0" indent="-171450">
              <a:buFont typeface="Wingdings" panose="05000000000000000000" pitchFamily="2" charset="2"/>
              <a:buChar char="q"/>
            </a:pPr>
            <a:endParaRPr lang="en-CA" baseline="0" dirty="0" smtClean="0"/>
          </a:p>
          <a:p>
            <a:pPr marL="171450" lvl="0" indent="-171450">
              <a:buFont typeface="Wingdings" panose="05000000000000000000" pitchFamily="2" charset="2"/>
              <a:buChar char="q"/>
            </a:pPr>
            <a:r>
              <a:rPr lang="en-CA" baseline="0" dirty="0" smtClean="0"/>
              <a:t>A lot of issues with housing in Canada </a:t>
            </a:r>
          </a:p>
          <a:p>
            <a:pPr marL="171450" lvl="0" indent="-171450">
              <a:buFont typeface="Arial" panose="020B0604020202020204" pitchFamily="34" charset="0"/>
              <a:buChar char="•"/>
            </a:pPr>
            <a:r>
              <a:rPr lang="en-CA" dirty="0" smtClean="0"/>
              <a:t>Affordability = housing across Canada becoming highly unaffordable for increasing numbers of people </a:t>
            </a:r>
          </a:p>
          <a:p>
            <a:pPr marL="628650" lvl="1" indent="-171450">
              <a:buFont typeface="Arial" panose="020B0604020202020204" pitchFamily="34" charset="0"/>
              <a:buChar char="•"/>
            </a:pPr>
            <a:r>
              <a:rPr lang="en-CA" dirty="0" smtClean="0"/>
              <a:t>British Columbia, province where I live, is the most unaffordable province in Canada</a:t>
            </a:r>
          </a:p>
          <a:p>
            <a:pPr marL="628650" lvl="1" indent="-171450">
              <a:buFont typeface="Arial" panose="020B0604020202020204" pitchFamily="34" charset="0"/>
              <a:buChar char="•"/>
            </a:pPr>
            <a:r>
              <a:rPr lang="en-CA" dirty="0" smtClean="0"/>
              <a:t>In part due to very high housing costs and in part to lower incomes than in some other parts of Canada </a:t>
            </a:r>
          </a:p>
          <a:p>
            <a:pPr marL="171450" lvl="0" indent="-171450">
              <a:buFont typeface="Arial" panose="020B0604020202020204" pitchFamily="34" charset="0"/>
              <a:buChar char="•"/>
            </a:pPr>
            <a:r>
              <a:rPr lang="en-CA" dirty="0" smtClean="0"/>
              <a:t>Rental: Lack of new rental housing, quality of existing rental stock can be poor/old</a:t>
            </a:r>
          </a:p>
          <a:p>
            <a:pPr marL="171450" indent="-171450">
              <a:buFont typeface="Arial" panose="020B0604020202020204" pitchFamily="34" charset="0"/>
              <a:buChar char="•"/>
            </a:pPr>
            <a:r>
              <a:rPr lang="en-CA" dirty="0" smtClean="0"/>
              <a:t>Past development patterns and reliance on cars </a:t>
            </a:r>
          </a:p>
          <a:p>
            <a:pPr marL="171450" lvl="0" indent="-171450">
              <a:buFont typeface="Arial" panose="020B0604020202020204" pitchFamily="34" charset="0"/>
              <a:buChar char="•"/>
            </a:pPr>
            <a:r>
              <a:rPr lang="en-CA" dirty="0" smtClean="0"/>
              <a:t>Homeownership vs rental patterns changing = especially in larger centres – e.g., Vancouver about 52%</a:t>
            </a:r>
            <a:r>
              <a:rPr lang="en-CA" baseline="0" dirty="0" smtClean="0"/>
              <a:t> renters; Victoria about 60% renters </a:t>
            </a:r>
          </a:p>
          <a:p>
            <a:pPr marL="171450" lvl="0" indent="-171450">
              <a:buFont typeface="Arial" panose="020B0604020202020204" pitchFamily="34" charset="0"/>
              <a:buChar char="•"/>
            </a:pPr>
            <a:r>
              <a:rPr lang="en-CA" dirty="0" smtClean="0"/>
              <a:t>Energy and water efficiency and sustainability – compact communities = great resistance to change in Canadian cities. For so many years, everything</a:t>
            </a:r>
            <a:r>
              <a:rPr lang="en-CA" baseline="0" dirty="0" smtClean="0"/>
              <a:t> was cheap and Canada is seen as having ‘lots of space’ and ‘lots of water’ and ‘lots of energy’ so why is there a need to change? </a:t>
            </a:r>
          </a:p>
          <a:p>
            <a:pPr marL="628650" lvl="1" indent="-171450">
              <a:buFont typeface="Arial" panose="020B0604020202020204" pitchFamily="34" charset="0"/>
              <a:buChar char="•"/>
            </a:pPr>
            <a:r>
              <a:rPr lang="en-CA" baseline="0" dirty="0" smtClean="0"/>
              <a:t>Building Code – changes in British Columbia – resistance to making more ‘energy efficient ‘ </a:t>
            </a:r>
          </a:p>
          <a:p>
            <a:pPr marL="628650" lvl="1" indent="-171450">
              <a:buFont typeface="Arial" panose="020B0604020202020204" pitchFamily="34" charset="0"/>
              <a:buChar char="•"/>
            </a:pPr>
            <a:endParaRPr lang="en-CA" baseline="0" dirty="0" smtClean="0"/>
          </a:p>
          <a:p>
            <a:pPr marL="171450" lvl="0" indent="-171450">
              <a:buFont typeface="Arial" panose="020B0604020202020204" pitchFamily="34" charset="0"/>
              <a:buChar char="•"/>
            </a:pPr>
            <a:endParaRPr lang="en-CA" dirty="0" smtClean="0"/>
          </a:p>
          <a:p>
            <a:pPr marL="171450" lvl="0" indent="-171450">
              <a:buFont typeface="Wingdings" panose="05000000000000000000" pitchFamily="2" charset="2"/>
              <a:buChar char="q"/>
            </a:pPr>
            <a:endParaRPr lang="en-CA" baseline="0" dirty="0" smtClean="0"/>
          </a:p>
          <a:p>
            <a:pPr marL="171450" lvl="0" indent="-171450">
              <a:buFont typeface="Wingdings" panose="05000000000000000000" pitchFamily="2" charset="2"/>
              <a:buChar char="q"/>
            </a:pPr>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15</a:t>
            </a:fld>
            <a:endParaRPr lang="en-CA" dirty="0"/>
          </a:p>
        </p:txBody>
      </p:sp>
    </p:spTree>
    <p:extLst>
      <p:ext uri="{BB962C8B-B14F-4D97-AF65-F5344CB8AC3E}">
        <p14:creationId xmlns:p14="http://schemas.microsoft.com/office/powerpoint/2010/main" val="234905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Federal examples – shared </a:t>
            </a:r>
            <a:r>
              <a:rPr lang="en-CA" dirty="0" err="1" smtClean="0"/>
              <a:t>responsib</a:t>
            </a:r>
            <a:r>
              <a:rPr lang="en-CA" baseline="0" dirty="0" smtClean="0"/>
              <a:t> for affordability</a:t>
            </a:r>
          </a:p>
          <a:p>
            <a:endParaRPr lang="en-CA" baseline="0" dirty="0" smtClean="0"/>
          </a:p>
          <a:p>
            <a:r>
              <a:rPr lang="en-CA" dirty="0" smtClean="0"/>
              <a:t>So, addressing</a:t>
            </a:r>
            <a:r>
              <a:rPr lang="en-CA" baseline="0" dirty="0" smtClean="0"/>
              <a:t> the housing affordability challenge is something that all levels of government are working on </a:t>
            </a:r>
          </a:p>
          <a:p>
            <a:endParaRPr lang="en-CA" baseline="0" dirty="0" smtClean="0"/>
          </a:p>
          <a:p>
            <a:r>
              <a:rPr lang="en-CA" baseline="0" dirty="0" smtClean="0"/>
              <a:t>SOME of the ways the federal government assists housing and housing affordability: </a:t>
            </a:r>
          </a:p>
          <a:p>
            <a:endParaRPr lang="en-CA" baseline="0" dirty="0" smtClean="0"/>
          </a:p>
          <a:p>
            <a:pPr marL="171450" indent="-171450">
              <a:buFont typeface="Arial" panose="020B0604020202020204" pitchFamily="34" charset="0"/>
              <a:buChar char="•"/>
            </a:pPr>
            <a:r>
              <a:rPr lang="en-CA" dirty="0" smtClean="0"/>
              <a:t>Partnering  in social housing</a:t>
            </a:r>
          </a:p>
          <a:p>
            <a:pPr marL="171450" indent="-171450">
              <a:buFont typeface="Arial" panose="020B0604020202020204" pitchFamily="34" charset="0"/>
              <a:buChar char="•"/>
            </a:pPr>
            <a:r>
              <a:rPr lang="en-CA" dirty="0" smtClean="0"/>
              <a:t>Funding – e.g., early stages of affordable housing project</a:t>
            </a:r>
          </a:p>
          <a:p>
            <a:pPr marL="171450" indent="-171450">
              <a:buFont typeface="Arial" panose="020B0604020202020204" pitchFamily="34" charset="0"/>
              <a:buChar char="•"/>
            </a:pPr>
            <a:r>
              <a:rPr lang="en-CA" dirty="0" smtClean="0"/>
              <a:t>Financial assistance such as First-time Home Buyers Tax Credit or Home Buyers Plan (use funds from retirement savings) </a:t>
            </a:r>
          </a:p>
          <a:p>
            <a:pPr marL="171450" indent="-171450">
              <a:buFont typeface="Arial" panose="020B0604020202020204" pitchFamily="34" charset="0"/>
              <a:buChar char="•"/>
            </a:pPr>
            <a:r>
              <a:rPr lang="en-CA" dirty="0" smtClean="0"/>
              <a:t>Providing mortgage insurance (&lt;20% downpayment)    </a:t>
            </a:r>
          </a:p>
          <a:p>
            <a:pPr marL="171450" indent="-171450">
              <a:buFont typeface="Arial" panose="020B0604020202020204" pitchFamily="34" charset="0"/>
              <a:buChar char="•"/>
            </a:pPr>
            <a:r>
              <a:rPr lang="en-CA" dirty="0" smtClean="0"/>
              <a:t>Research on the housing market via Canada Mortgage and Housing Corporation</a:t>
            </a:r>
          </a:p>
          <a:p>
            <a:pPr marL="171450" indent="-171450">
              <a:buFont typeface="Arial" panose="020B0604020202020204" pitchFamily="34" charset="0"/>
              <a:buChar char="•"/>
            </a:pPr>
            <a:r>
              <a:rPr lang="en-CA" dirty="0" smtClean="0">
                <a:solidFill>
                  <a:srgbClr val="FF0000"/>
                </a:solidFill>
              </a:rPr>
              <a:t>Exemptions from capital gains tax for principal residence</a:t>
            </a: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16</a:t>
            </a:fld>
            <a:endParaRPr lang="en-CA" dirty="0"/>
          </a:p>
        </p:txBody>
      </p:sp>
    </p:spTree>
    <p:extLst>
      <p:ext uri="{BB962C8B-B14F-4D97-AF65-F5344CB8AC3E}">
        <p14:creationId xmlns:p14="http://schemas.microsoft.com/office/powerpoint/2010/main" val="170270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of the ways the provincial government assists housing</a:t>
            </a:r>
            <a:r>
              <a:rPr lang="en-CA" baseline="0" dirty="0" smtClean="0"/>
              <a:t> and housing affordability: </a:t>
            </a:r>
          </a:p>
          <a:p>
            <a:endParaRPr lang="en-CA" baseline="0" dirty="0" smtClean="0"/>
          </a:p>
          <a:p>
            <a:pPr marL="171450" indent="-171450">
              <a:buFont typeface="Arial" panose="020B0604020202020204" pitchFamily="34" charset="0"/>
              <a:buChar char="•"/>
            </a:pPr>
            <a:r>
              <a:rPr lang="en-CA" sz="1200" dirty="0" smtClean="0"/>
              <a:t>Regulation of real estate development and marketing</a:t>
            </a:r>
          </a:p>
          <a:p>
            <a:pPr marL="171450" indent="-171450">
              <a:buFont typeface="Arial" panose="020B0604020202020204" pitchFamily="34" charset="0"/>
              <a:buChar char="•"/>
            </a:pPr>
            <a:r>
              <a:rPr lang="en-CA" sz="1200" dirty="0" smtClean="0"/>
              <a:t>Home warranty insurance (for new homes) </a:t>
            </a:r>
          </a:p>
          <a:p>
            <a:pPr marL="171450" indent="-171450">
              <a:buFont typeface="Arial" panose="020B0604020202020204" pitchFamily="34" charset="0"/>
              <a:buChar char="•"/>
            </a:pPr>
            <a:r>
              <a:rPr lang="en-CA" sz="1200" dirty="0" smtClean="0"/>
              <a:t>Landlord-tenant relations = are regulated, </a:t>
            </a:r>
          </a:p>
          <a:p>
            <a:pPr marL="171450" indent="-171450">
              <a:buFont typeface="Arial" panose="020B0604020202020204" pitchFamily="34" charset="0"/>
              <a:buChar char="•"/>
            </a:pPr>
            <a:r>
              <a:rPr lang="en-CA" sz="1200" dirty="0" smtClean="0"/>
              <a:t>Overseeing land use planning and development finance</a:t>
            </a:r>
          </a:p>
          <a:p>
            <a:pPr marL="171450" indent="-171450">
              <a:buFont typeface="Arial" panose="020B0604020202020204" pitchFamily="34" charset="0"/>
              <a:buChar char="•"/>
            </a:pPr>
            <a:r>
              <a:rPr lang="en-CA" sz="1200" dirty="0" smtClean="0"/>
              <a:t>Funding public transit </a:t>
            </a:r>
          </a:p>
          <a:p>
            <a:pPr marL="171450" indent="-171450">
              <a:buFont typeface="Arial" panose="020B0604020202020204" pitchFamily="34" charset="0"/>
              <a:buChar char="•"/>
            </a:pPr>
            <a:r>
              <a:rPr lang="en-CA" sz="1200" dirty="0" smtClean="0"/>
              <a:t>Funding social housing programs and projects </a:t>
            </a:r>
          </a:p>
          <a:p>
            <a:pPr marL="171450" indent="-171450">
              <a:buFont typeface="Arial" panose="020B0604020202020204" pitchFamily="34" charset="0"/>
              <a:buChar char="•"/>
            </a:pPr>
            <a:r>
              <a:rPr lang="en-CA" sz="1200" dirty="0" smtClean="0"/>
              <a:t>Providing targeted rent supplements </a:t>
            </a:r>
          </a:p>
          <a:p>
            <a:pPr marL="171450" indent="-171450">
              <a:buFont typeface="Arial" panose="020B0604020202020204" pitchFamily="34" charset="0"/>
              <a:buChar char="•"/>
            </a:pPr>
            <a:r>
              <a:rPr lang="en-CA" sz="1200" dirty="0" smtClean="0"/>
              <a:t>Homeowner support – e.g., property-tax support, property tax deferment programs, first-time home buyers grant</a:t>
            </a:r>
          </a:p>
          <a:p>
            <a:pPr marL="171450" indent="-171450">
              <a:buFont typeface="Arial" panose="020B0604020202020204" pitchFamily="34" charset="0"/>
              <a:buChar char="•"/>
            </a:pPr>
            <a:r>
              <a:rPr lang="en-CA" sz="1200" dirty="0" smtClean="0"/>
              <a:t>Home adaptations for independence</a:t>
            </a:r>
          </a:p>
          <a:p>
            <a:pPr marL="171450" indent="-171450">
              <a:buFont typeface="Arial" panose="020B0604020202020204" pitchFamily="34" charset="0"/>
              <a:buChar char="•"/>
            </a:pPr>
            <a:r>
              <a:rPr lang="en-CA" sz="1200" dirty="0" smtClean="0"/>
              <a:t>Seniors Home Renovation Tax Credit</a:t>
            </a:r>
          </a:p>
          <a:p>
            <a:pPr marL="171450" indent="-171450">
              <a:buFont typeface="Arial" panose="020B0604020202020204" pitchFamily="34" charset="0"/>
              <a:buChar char="•"/>
            </a:pPr>
            <a:r>
              <a:rPr lang="en-CA" sz="1200" dirty="0" smtClean="0"/>
              <a:t>Building code for B.C. – example: options for secondary suites</a:t>
            </a:r>
          </a:p>
          <a:p>
            <a:pPr marL="171450" indent="-171450">
              <a:buFont typeface="Arial" panose="020B0604020202020204" pitchFamily="34" charset="0"/>
              <a:buChar char="•"/>
            </a:pPr>
            <a:r>
              <a:rPr lang="en-CA" sz="1200" dirty="0" smtClean="0"/>
              <a:t>Developing uniform technical standards that simplify building code compliance </a:t>
            </a:r>
          </a:p>
          <a:p>
            <a:endParaRPr lang="en-CA" baseline="0" dirty="0" smtClean="0"/>
          </a:p>
        </p:txBody>
      </p:sp>
      <p:sp>
        <p:nvSpPr>
          <p:cNvPr id="4" name="Slide Number Placeholder 3"/>
          <p:cNvSpPr>
            <a:spLocks noGrp="1"/>
          </p:cNvSpPr>
          <p:nvPr>
            <p:ph type="sldNum" sz="quarter" idx="10"/>
          </p:nvPr>
        </p:nvSpPr>
        <p:spPr/>
        <p:txBody>
          <a:bodyPr/>
          <a:lstStyle/>
          <a:p>
            <a:fld id="{EDB14D2C-3B99-4C1D-80B9-17038ECD3C37}" type="slidenum">
              <a:rPr lang="en-CA" smtClean="0"/>
              <a:t>17</a:t>
            </a:fld>
            <a:endParaRPr lang="en-CA" dirty="0"/>
          </a:p>
        </p:txBody>
      </p:sp>
    </p:spTree>
    <p:extLst>
      <p:ext uri="{BB962C8B-B14F-4D97-AF65-F5344CB8AC3E}">
        <p14:creationId xmlns:p14="http://schemas.microsoft.com/office/powerpoint/2010/main" val="10844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of the ways local governments support housing and housing affordability:</a:t>
            </a:r>
          </a:p>
          <a:p>
            <a:endParaRPr lang="en-CA" dirty="0" smtClean="0"/>
          </a:p>
          <a:p>
            <a:pPr marL="342900" marR="0" lvl="0" indent="-228600" algn="l" defTabSz="914400" rtl="0" eaLnBrk="1" fontAlgn="auto" latinLnBrk="0" hangingPunct="1">
              <a:lnSpc>
                <a:spcPct val="100000"/>
              </a:lnSpc>
              <a:spcBef>
                <a:spcPct val="20000"/>
              </a:spcBef>
              <a:spcAft>
                <a:spcPts val="0"/>
              </a:spcAft>
              <a:buClr>
                <a:srgbClr val="93A299"/>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Regional growth strategies and community and neighbourhood plans – support affordable housing</a:t>
            </a:r>
          </a:p>
          <a:p>
            <a:pPr marL="342900" marR="0" lvl="0" indent="-228600" algn="l" defTabSz="914400" rtl="0" eaLnBrk="1" fontAlgn="auto" latinLnBrk="0" hangingPunct="1">
              <a:lnSpc>
                <a:spcPct val="100000"/>
              </a:lnSpc>
              <a:spcBef>
                <a:spcPct val="20000"/>
              </a:spcBef>
              <a:spcAft>
                <a:spcPts val="0"/>
              </a:spcAft>
              <a:buClr>
                <a:srgbClr val="93A299"/>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Housing friendly regulatory environment (e.g., allowing secondary suites, density, good transit corridors, etc.)</a:t>
            </a:r>
          </a:p>
          <a:p>
            <a:pPr marL="342900" marR="0" lvl="0" indent="-228600" algn="l" defTabSz="914400" rtl="0" eaLnBrk="1" fontAlgn="auto" latinLnBrk="0" hangingPunct="1">
              <a:lnSpc>
                <a:spcPct val="100000"/>
              </a:lnSpc>
              <a:spcBef>
                <a:spcPct val="20000"/>
              </a:spcBef>
              <a:spcAft>
                <a:spcPts val="0"/>
              </a:spcAft>
              <a:buClr>
                <a:srgbClr val="93A299"/>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Prezoning land</a:t>
            </a:r>
          </a:p>
          <a:p>
            <a:pPr marL="342900" marR="0" lvl="0" indent="-228600" algn="l" defTabSz="914400" rtl="0" eaLnBrk="1" fontAlgn="auto" latinLnBrk="0" hangingPunct="1">
              <a:lnSpc>
                <a:spcPct val="100000"/>
              </a:lnSpc>
              <a:spcBef>
                <a:spcPct val="20000"/>
              </a:spcBef>
              <a:spcAft>
                <a:spcPts val="0"/>
              </a:spcAft>
              <a:buClr>
                <a:srgbClr val="93A299"/>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Property tax incentives for affordable housing</a:t>
            </a:r>
          </a:p>
          <a:p>
            <a:pPr marL="342900" marR="0" lvl="0" indent="-228600" algn="l" defTabSz="914400" rtl="0" eaLnBrk="1" fontAlgn="auto" latinLnBrk="0" hangingPunct="1">
              <a:lnSpc>
                <a:spcPct val="100000"/>
              </a:lnSpc>
              <a:spcBef>
                <a:spcPct val="20000"/>
              </a:spcBef>
              <a:spcAft>
                <a:spcPts val="0"/>
              </a:spcAft>
              <a:buClr>
                <a:srgbClr val="93A299"/>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Streamlining development approval processes</a:t>
            </a:r>
          </a:p>
          <a:p>
            <a:pPr marL="342900" marR="0" lvl="0" indent="-228600" algn="l" defTabSz="914400" rtl="0" eaLnBrk="1" fontAlgn="auto" latinLnBrk="0" hangingPunct="1">
              <a:lnSpc>
                <a:spcPct val="100000"/>
              </a:lnSpc>
              <a:spcBef>
                <a:spcPct val="20000"/>
              </a:spcBef>
              <a:spcAft>
                <a:spcPts val="0"/>
              </a:spcAft>
              <a:buClr>
                <a:srgbClr val="93A299"/>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Reducing permitting fees and development cost charges</a:t>
            </a: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18</a:t>
            </a:fld>
            <a:endParaRPr lang="en-CA" dirty="0"/>
          </a:p>
        </p:txBody>
      </p:sp>
    </p:spTree>
    <p:extLst>
      <p:ext uri="{BB962C8B-B14F-4D97-AF65-F5344CB8AC3E}">
        <p14:creationId xmlns:p14="http://schemas.microsoft.com/office/powerpoint/2010/main" val="139557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Housing Concepts – core</a:t>
            </a:r>
            <a:r>
              <a:rPr lang="en-CA" baseline="0" dirty="0" smtClean="0"/>
              <a:t> housing need</a:t>
            </a:r>
          </a:p>
          <a:p>
            <a:endParaRPr lang="en-CA" baseline="0" dirty="0" smtClean="0"/>
          </a:p>
          <a:p>
            <a:endParaRPr lang="en-CA" dirty="0" smtClean="0"/>
          </a:p>
          <a:p>
            <a:r>
              <a:rPr lang="en-CA" sz="1200" u="sng" kern="1200" dirty="0" smtClean="0">
                <a:solidFill>
                  <a:schemeClr val="tx1"/>
                </a:solidFill>
                <a:effectLst/>
                <a:latin typeface="+mn-lt"/>
                <a:ea typeface="+mn-ea"/>
                <a:cs typeface="+mn-cs"/>
                <a:hlinkClick r:id="rId3"/>
              </a:rPr>
              <a:t>http://cmhc.beyond2020.com/HiCODefinitions_EN.html#_Core_Housing_Need_Status</a:t>
            </a:r>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Core Housing Need Status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household is said to be in core housing need if its housing falls below at least one of the adequacy, affordability or suitability, standards </a:t>
            </a:r>
            <a:r>
              <a:rPr lang="en-CA" sz="1200" u="sng" kern="1200" dirty="0" smtClean="0">
                <a:solidFill>
                  <a:schemeClr val="tx1"/>
                </a:solidFill>
                <a:effectLst/>
                <a:latin typeface="+mn-lt"/>
                <a:ea typeface="+mn-ea"/>
                <a:cs typeface="+mn-cs"/>
              </a:rPr>
              <a:t>and</a:t>
            </a:r>
            <a:r>
              <a:rPr lang="en-CA" sz="1200" kern="1200" dirty="0" smtClean="0">
                <a:solidFill>
                  <a:schemeClr val="tx1"/>
                </a:solidFill>
                <a:effectLst/>
                <a:latin typeface="+mn-lt"/>
                <a:ea typeface="+mn-ea"/>
                <a:cs typeface="+mn-cs"/>
              </a:rPr>
              <a:t> it would have to spend 30% or more of its total before-tax income to pay the median rent of alternative local housing that is acceptable (meets all three </a:t>
            </a:r>
            <a:r>
              <a:rPr lang="en-CA" sz="1200" u="sng" kern="1200" dirty="0" smtClean="0">
                <a:solidFill>
                  <a:schemeClr val="tx1"/>
                </a:solidFill>
                <a:effectLst/>
                <a:latin typeface="+mn-lt"/>
                <a:ea typeface="+mn-ea"/>
                <a:cs typeface="+mn-cs"/>
                <a:hlinkClick r:id="rId4"/>
              </a:rPr>
              <a:t>housing standards</a:t>
            </a:r>
            <a:r>
              <a:rPr lang="en-CA" sz="1200" kern="1200" dirty="0" smtClean="0">
                <a:solidFill>
                  <a:schemeClr val="tx1"/>
                </a:solidFill>
                <a:effectLst/>
                <a:latin typeface="+mn-lt"/>
                <a:ea typeface="+mn-ea"/>
                <a:cs typeface="+mn-cs"/>
              </a:rPr>
              <a:t>).</a:t>
            </a:r>
          </a:p>
          <a:p>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u="sng" kern="1200" dirty="0" smtClean="0">
                <a:solidFill>
                  <a:schemeClr val="tx1"/>
                </a:solidFill>
                <a:effectLst/>
                <a:latin typeface="+mn-lt"/>
                <a:ea typeface="+mn-ea"/>
                <a:cs typeface="+mn-cs"/>
                <a:hlinkClick r:id="rId5"/>
              </a:rPr>
              <a:t>Adequate</a:t>
            </a:r>
            <a:r>
              <a:rPr lang="en-CA" sz="1200" kern="1200" dirty="0" smtClean="0">
                <a:solidFill>
                  <a:schemeClr val="tx1"/>
                </a:solidFill>
                <a:effectLst/>
                <a:latin typeface="+mn-lt"/>
                <a:ea typeface="+mn-ea"/>
                <a:cs typeface="+mn-cs"/>
              </a:rPr>
              <a:t> housing are reported by their residents as not requiring any major repairs.</a:t>
            </a:r>
          </a:p>
          <a:p>
            <a:pPr marL="171450" lvl="0" indent="-171450">
              <a:buFont typeface="Arial" panose="020B0604020202020204" pitchFamily="34" charset="0"/>
              <a:buChar char="•"/>
            </a:pPr>
            <a:r>
              <a:rPr lang="en-CA" sz="1200" u="sng" kern="1200" dirty="0" smtClean="0">
                <a:solidFill>
                  <a:schemeClr val="tx1"/>
                </a:solidFill>
                <a:effectLst/>
                <a:latin typeface="+mn-lt"/>
                <a:ea typeface="+mn-ea"/>
                <a:cs typeface="+mn-cs"/>
                <a:hlinkClick r:id="rId6"/>
              </a:rPr>
              <a:t>Affordable</a:t>
            </a:r>
            <a:r>
              <a:rPr lang="en-CA" sz="1200" kern="1200" dirty="0" smtClean="0">
                <a:solidFill>
                  <a:schemeClr val="tx1"/>
                </a:solidFill>
                <a:effectLst/>
                <a:latin typeface="+mn-lt"/>
                <a:ea typeface="+mn-ea"/>
                <a:cs typeface="+mn-cs"/>
              </a:rPr>
              <a:t> dwellings costs less than 30% of total before-tax household income.</a:t>
            </a:r>
          </a:p>
          <a:p>
            <a:pPr marL="171450" lvl="0" indent="-171450">
              <a:buFont typeface="Arial" panose="020B0604020202020204" pitchFamily="34" charset="0"/>
              <a:buChar char="•"/>
            </a:pPr>
            <a:r>
              <a:rPr lang="en-CA" sz="1200" u="sng" kern="1200" dirty="0" smtClean="0">
                <a:solidFill>
                  <a:schemeClr val="tx1"/>
                </a:solidFill>
                <a:effectLst/>
                <a:latin typeface="+mn-lt"/>
                <a:ea typeface="+mn-ea"/>
                <a:cs typeface="+mn-cs"/>
                <a:hlinkClick r:id="rId7"/>
              </a:rPr>
              <a:t>Suitable</a:t>
            </a:r>
            <a:r>
              <a:rPr lang="en-CA" sz="1200" kern="1200" dirty="0" smtClean="0">
                <a:solidFill>
                  <a:schemeClr val="tx1"/>
                </a:solidFill>
                <a:effectLst/>
                <a:latin typeface="+mn-lt"/>
                <a:ea typeface="+mn-ea"/>
                <a:cs typeface="+mn-cs"/>
              </a:rPr>
              <a:t> housing has enough bedrooms for the size and make-up of resident households, according to National Occupancy Standard (NOS) requirements.</a:t>
            </a:r>
          </a:p>
          <a:p>
            <a:r>
              <a:rPr lang="en-CA" sz="1200" kern="1200" dirty="0" smtClean="0">
                <a:solidFill>
                  <a:schemeClr val="tx1"/>
                </a:solidFill>
                <a:effectLst/>
                <a:latin typeface="+mn-lt"/>
                <a:ea typeface="+mn-ea"/>
                <a:cs typeface="+mn-cs"/>
              </a:rPr>
              <a:t>A household is not in core housing need if its housing meets all of the adequacy, suitability and affordability standards</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OR,</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If its housing does not meet one or more of these standards, but it has sufficient income to obtain alternative local housing that is acceptable (meets all three standards).</a:t>
            </a:r>
          </a:p>
          <a:p>
            <a:r>
              <a:rPr lang="en-CA" sz="1200" b="1" kern="1200" dirty="0" smtClean="0">
                <a:solidFill>
                  <a:schemeClr val="tx1"/>
                </a:solidFill>
                <a:effectLst/>
                <a:latin typeface="+mn-lt"/>
                <a:ea typeface="+mn-ea"/>
                <a:cs typeface="+mn-cs"/>
              </a:rPr>
              <a:t>NOTE:</a:t>
            </a:r>
            <a:r>
              <a:rPr lang="en-CA" sz="1200" kern="1200" dirty="0" smtClean="0">
                <a:solidFill>
                  <a:schemeClr val="tx1"/>
                </a:solidFill>
                <a:effectLst/>
                <a:latin typeface="+mn-lt"/>
                <a:ea typeface="+mn-ea"/>
                <a:cs typeface="+mn-cs"/>
              </a:rPr>
              <a:t> Regardless of their circumstances, non-family households led by maintainers 15 to 29 years of age attending school full-time are considered to be in a transitional stage of life and therefore not in core housing need.</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19</a:t>
            </a:fld>
            <a:endParaRPr lang="en-CA" dirty="0"/>
          </a:p>
        </p:txBody>
      </p:sp>
    </p:spTree>
    <p:extLst>
      <p:ext uri="{BB962C8B-B14F-4D97-AF65-F5344CB8AC3E}">
        <p14:creationId xmlns:p14="http://schemas.microsoft.com/office/powerpoint/2010/main" val="171701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Overview of presentation</a:t>
            </a:r>
          </a:p>
          <a:p>
            <a:endParaRPr lang="en-CA" dirty="0" smtClean="0"/>
          </a:p>
          <a:p>
            <a:r>
              <a:rPr lang="en-CA" dirty="0" smtClean="0"/>
              <a:t>Canada: Context</a:t>
            </a:r>
          </a:p>
          <a:p>
            <a:r>
              <a:rPr lang="en-CA" dirty="0" smtClean="0"/>
              <a:t>Government and Shared Responsibilities</a:t>
            </a:r>
          </a:p>
          <a:p>
            <a:r>
              <a:rPr lang="en-CA" dirty="0" smtClean="0"/>
              <a:t>Urbanism and Key Urban Issues</a:t>
            </a:r>
          </a:p>
          <a:p>
            <a:r>
              <a:rPr lang="en-CA" dirty="0" smtClean="0"/>
              <a:t>General Housing Concepts </a:t>
            </a:r>
          </a:p>
          <a:p>
            <a:r>
              <a:rPr lang="en-CA" dirty="0" smtClean="0"/>
              <a:t>Housing in British Columbia</a:t>
            </a:r>
          </a:p>
          <a:p>
            <a:r>
              <a:rPr lang="en-CA" dirty="0" smtClean="0"/>
              <a:t>Housing Policy in B.C.  </a:t>
            </a: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a:t>
            </a:fld>
            <a:endParaRPr lang="en-CA" dirty="0"/>
          </a:p>
        </p:txBody>
      </p:sp>
    </p:spTree>
    <p:extLst>
      <p:ext uri="{BB962C8B-B14F-4D97-AF65-F5344CB8AC3E}">
        <p14:creationId xmlns:p14="http://schemas.microsoft.com/office/powerpoint/2010/main" val="3484248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Housing in BC</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Key Features </a:t>
            </a:r>
          </a:p>
          <a:p>
            <a:pPr marL="640080" marR="0" lvl="1" indent="-228600" algn="l" defTabSz="914400" rtl="0" eaLnBrk="1" fontAlgn="auto" latinLnBrk="0" hangingPunct="1">
              <a:lnSpc>
                <a:spcPct val="100000"/>
              </a:lnSpc>
              <a:spcBef>
                <a:spcPct val="20000"/>
              </a:spcBef>
              <a:spcAft>
                <a:spcPts val="0"/>
              </a:spcAft>
              <a:buClr>
                <a:srgbClr val="CF543F"/>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Private market provides most housing (95%)</a:t>
            </a:r>
          </a:p>
          <a:p>
            <a:pPr marL="640080" marR="0" lvl="1" indent="-228600" algn="l" defTabSz="914400" rtl="0" eaLnBrk="1" fontAlgn="auto" latinLnBrk="0" hangingPunct="1">
              <a:lnSpc>
                <a:spcPct val="100000"/>
              </a:lnSpc>
              <a:spcBef>
                <a:spcPct val="20000"/>
              </a:spcBef>
              <a:spcAft>
                <a:spcPts val="0"/>
              </a:spcAft>
              <a:buClr>
                <a:srgbClr val="CF543F"/>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Social/subsidized housing (5%)</a:t>
            </a:r>
          </a:p>
          <a:p>
            <a:pPr marL="640080" marR="0" lvl="1" indent="-228600" algn="l" defTabSz="914400" rtl="0" eaLnBrk="1" fontAlgn="auto" latinLnBrk="0" hangingPunct="1">
              <a:lnSpc>
                <a:spcPct val="100000"/>
              </a:lnSpc>
              <a:spcBef>
                <a:spcPct val="20000"/>
              </a:spcBef>
              <a:spcAft>
                <a:spcPts val="0"/>
              </a:spcAft>
              <a:buClr>
                <a:srgbClr val="CF543F"/>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Ownership and rental</a:t>
            </a:r>
          </a:p>
          <a:p>
            <a:pPr marL="640080" marR="0" lvl="1" indent="-228600" algn="l" defTabSz="914400" rtl="0" eaLnBrk="1" fontAlgn="auto" latinLnBrk="0" hangingPunct="1">
              <a:lnSpc>
                <a:spcPct val="100000"/>
              </a:lnSpc>
              <a:spcBef>
                <a:spcPct val="20000"/>
              </a:spcBef>
              <a:spcAft>
                <a:spcPts val="0"/>
              </a:spcAft>
              <a:buClr>
                <a:srgbClr val="CF543F"/>
              </a:buClr>
              <a:buSzTx/>
              <a:buFont typeface="Arial" pitchFamily="34" charset="0"/>
              <a:buChar char="•"/>
              <a:tabLst/>
              <a:defRPr/>
            </a:pPr>
            <a:r>
              <a:rPr kumimoji="0" lang="en-CA" sz="2400" b="0" i="0" u="none" strike="noStrike" kern="1200" cap="none" spc="0" normalizeH="0" baseline="0" noProof="0" dirty="0" smtClean="0">
                <a:ln>
                  <a:noFill/>
                </a:ln>
                <a:solidFill>
                  <a:srgbClr val="564B3C"/>
                </a:solidFill>
                <a:effectLst/>
                <a:uLnTx/>
                <a:uFillTx/>
                <a:latin typeface="Century Gothic"/>
              </a:rPr>
              <a:t>Single detached housing predominates </a:t>
            </a:r>
          </a:p>
          <a:p>
            <a:endParaRPr lang="en-CA" dirty="0" smtClean="0"/>
          </a:p>
          <a:p>
            <a:endParaRPr lang="en-CA" dirty="0" smtClean="0"/>
          </a:p>
          <a:p>
            <a:r>
              <a:rPr lang="en-CA" dirty="0" smtClean="0"/>
              <a:t>Issues = very similar to issues across the country </a:t>
            </a:r>
          </a:p>
          <a:p>
            <a:pPr marL="171450" indent="-171450">
              <a:buFont typeface="Arial" panose="020B0604020202020204" pitchFamily="34" charset="0"/>
              <a:buChar char="•"/>
            </a:pPr>
            <a:r>
              <a:rPr lang="en-CA" dirty="0" smtClean="0"/>
              <a:t>Affordability becoming increasing concern</a:t>
            </a:r>
          </a:p>
          <a:p>
            <a:pPr marL="171450" indent="-171450">
              <a:buFont typeface="Arial" panose="020B0604020202020204" pitchFamily="34" charset="0"/>
              <a:buChar char="•"/>
            </a:pPr>
            <a:r>
              <a:rPr lang="en-CA" dirty="0" smtClean="0"/>
              <a:t>Homelessness </a:t>
            </a:r>
          </a:p>
          <a:p>
            <a:pPr marL="171450" indent="-171450">
              <a:buFont typeface="Arial" panose="020B0604020202020204" pitchFamily="34" charset="0"/>
              <a:buChar char="•"/>
            </a:pPr>
            <a:r>
              <a:rPr lang="en-CA" dirty="0" smtClean="0"/>
              <a:t>Large urban/industrial centres</a:t>
            </a:r>
          </a:p>
          <a:p>
            <a:pPr marL="171450" indent="-171450">
              <a:buFont typeface="Arial" panose="020B0604020202020204" pitchFamily="34" charset="0"/>
              <a:buChar char="•"/>
            </a:pPr>
            <a:r>
              <a:rPr lang="en-CA" dirty="0" smtClean="0"/>
              <a:t>Supply, affordability, quality </a:t>
            </a:r>
          </a:p>
          <a:p>
            <a:pPr marL="171450" indent="-171450">
              <a:buFont typeface="Arial" panose="020B0604020202020204" pitchFamily="34" charset="0"/>
              <a:buChar char="•"/>
            </a:pPr>
            <a:r>
              <a:rPr lang="en-CA" dirty="0" smtClean="0"/>
              <a:t>Sustainability features of building code </a:t>
            </a:r>
          </a:p>
          <a:p>
            <a:endParaRPr lang="en-CA" dirty="0" smtClean="0"/>
          </a:p>
        </p:txBody>
      </p:sp>
      <p:sp>
        <p:nvSpPr>
          <p:cNvPr id="4" name="Slide Number Placeholder 3"/>
          <p:cNvSpPr>
            <a:spLocks noGrp="1"/>
          </p:cNvSpPr>
          <p:nvPr>
            <p:ph type="sldNum" sz="quarter" idx="10"/>
          </p:nvPr>
        </p:nvSpPr>
        <p:spPr/>
        <p:txBody>
          <a:bodyPr/>
          <a:lstStyle/>
          <a:p>
            <a:fld id="{EDB14D2C-3B99-4C1D-80B9-17038ECD3C37}" type="slidenum">
              <a:rPr lang="en-CA" smtClean="0"/>
              <a:t>20</a:t>
            </a:fld>
            <a:endParaRPr lang="en-CA" dirty="0"/>
          </a:p>
        </p:txBody>
      </p:sp>
    </p:spTree>
    <p:extLst>
      <p:ext uri="{BB962C8B-B14F-4D97-AF65-F5344CB8AC3E}">
        <p14:creationId xmlns:p14="http://schemas.microsoft.com/office/powerpoint/2010/main" val="1717014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Housing Affordability in BC</a:t>
            </a:r>
          </a:p>
          <a:p>
            <a:endParaRPr lang="en-CA" dirty="0" smtClean="0"/>
          </a:p>
          <a:p>
            <a:r>
              <a:rPr lang="en-CA" dirty="0" smtClean="0"/>
              <a:t>Indicated earlier that affordability of housing is a major issue</a:t>
            </a:r>
          </a:p>
          <a:p>
            <a:endParaRPr lang="en-CA" dirty="0" smtClean="0"/>
          </a:p>
          <a:p>
            <a:r>
              <a:rPr lang="en-CA" dirty="0" smtClean="0"/>
              <a:t>Would like to provide an example of the affordability challenge in British Columbia, my province  </a:t>
            </a:r>
          </a:p>
          <a:p>
            <a:endParaRPr lang="en-CA" dirty="0" smtClean="0"/>
          </a:p>
          <a:p>
            <a:r>
              <a:rPr lang="en-CA" dirty="0" smtClean="0"/>
              <a:t>Average house prices are about 20 times average household incomes as you can see </a:t>
            </a:r>
          </a:p>
          <a:p>
            <a:endParaRPr lang="en-CA" dirty="0" smtClean="0"/>
          </a:p>
          <a:p>
            <a:r>
              <a:rPr lang="en-CA" dirty="0" smtClean="0"/>
              <a:t>A generation or two ago, average prices were 3-4 times average household incomes </a:t>
            </a:r>
          </a:p>
          <a:p>
            <a:endParaRPr lang="en-CA" dirty="0" smtClean="0"/>
          </a:p>
          <a:p>
            <a:r>
              <a:rPr lang="en-CA" dirty="0" smtClean="0"/>
              <a:t>I would say affordability</a:t>
            </a:r>
            <a:r>
              <a:rPr lang="en-CA" baseline="0" dirty="0" smtClean="0"/>
              <a:t> is the greatest challenge today in housing in BC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21</a:t>
            </a:fld>
            <a:endParaRPr lang="en-CA" dirty="0"/>
          </a:p>
        </p:txBody>
      </p:sp>
    </p:spTree>
    <p:extLst>
      <p:ext uri="{BB962C8B-B14F-4D97-AF65-F5344CB8AC3E}">
        <p14:creationId xmlns:p14="http://schemas.microsoft.com/office/powerpoint/2010/main" val="112942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Housing Policy in BC</a:t>
            </a:r>
          </a:p>
          <a:p>
            <a:pPr marL="0" indent="0">
              <a:buFont typeface="Arial" panose="020B0604020202020204" pitchFamily="34" charset="0"/>
              <a:buNone/>
            </a:pPr>
            <a:endParaRPr lang="en-CA" dirty="0" smtClean="0"/>
          </a:p>
          <a:p>
            <a:pPr marL="0" indent="0">
              <a:buFont typeface="Arial" panose="020B0604020202020204" pitchFamily="34" charset="0"/>
              <a:buNone/>
            </a:pPr>
            <a:r>
              <a:rPr lang="en-CA" dirty="0" smtClean="0"/>
              <a:t>Housing Matters BC</a:t>
            </a:r>
          </a:p>
          <a:p>
            <a:pPr marL="171450" indent="-171450">
              <a:buFont typeface="Arial" panose="020B0604020202020204" pitchFamily="34" charset="0"/>
              <a:buChar char="•"/>
            </a:pPr>
            <a:r>
              <a:rPr lang="en-CA" dirty="0" smtClean="0"/>
              <a:t>Provincial housing policy document </a:t>
            </a:r>
          </a:p>
          <a:p>
            <a:pPr marL="171450" indent="-171450">
              <a:buFont typeface="Arial" panose="020B0604020202020204" pitchFamily="34" charset="0"/>
              <a:buChar char="•"/>
            </a:pPr>
            <a:r>
              <a:rPr lang="en-CA" dirty="0" smtClean="0"/>
              <a:t>Latest update 2014</a:t>
            </a:r>
          </a:p>
          <a:p>
            <a:pPr marL="171450" indent="-171450">
              <a:buFont typeface="Arial" panose="020B0604020202020204" pitchFamily="34" charset="0"/>
              <a:buChar char="•"/>
            </a:pPr>
            <a:r>
              <a:rPr lang="en-CA" dirty="0" smtClean="0"/>
              <a:t>Main policy document</a:t>
            </a:r>
          </a:p>
          <a:p>
            <a:pPr marL="171450" indent="-171450">
              <a:buFont typeface="Arial" panose="020B0604020202020204" pitchFamily="34" charset="0"/>
              <a:buChar char="•"/>
            </a:pPr>
            <a:r>
              <a:rPr lang="en-CA" dirty="0" smtClean="0"/>
              <a:t>Implementation: BC Housing and partners	</a:t>
            </a:r>
          </a:p>
          <a:p>
            <a:pPr marL="171450" indent="-171450">
              <a:buFont typeface="Arial" panose="020B0604020202020204" pitchFamily="34" charset="0"/>
              <a:buChar char="•"/>
            </a:pPr>
            <a:r>
              <a:rPr lang="en-CA" dirty="0" smtClean="0"/>
              <a:t>Philosophy of partnerships </a:t>
            </a:r>
          </a:p>
          <a:p>
            <a:pPr marL="171450" indent="-171450">
              <a:buFont typeface="Arial" panose="020B0604020202020204" pitchFamily="34" charset="0"/>
              <a:buChar char="•"/>
            </a:pPr>
            <a:r>
              <a:rPr lang="en-CA" b="1" dirty="0" smtClean="0">
                <a:solidFill>
                  <a:srgbClr val="002060"/>
                </a:solidFill>
              </a:rPr>
              <a:t>housingmattersbc.ca</a:t>
            </a:r>
            <a:r>
              <a:rPr lang="en-CA" dirty="0" smtClean="0"/>
              <a:t> </a:t>
            </a:r>
          </a:p>
          <a:p>
            <a:endParaRPr lang="en-CA" dirty="0" smtClean="0"/>
          </a:p>
          <a:p>
            <a:r>
              <a:rPr lang="en-CA" dirty="0" smtClean="0"/>
              <a:t>Rent Control</a:t>
            </a:r>
          </a:p>
          <a:p>
            <a:r>
              <a:rPr lang="en-CA" dirty="0" smtClean="0"/>
              <a:t>Not all provinces have rent control – BC is one of about 4 that do </a:t>
            </a:r>
          </a:p>
          <a:p>
            <a:r>
              <a:rPr lang="en-CA" dirty="0" smtClean="0"/>
              <a:t>Rent control designed to</a:t>
            </a:r>
            <a:r>
              <a:rPr lang="en-CA" baseline="0" dirty="0" smtClean="0"/>
              <a:t> balance needs of tenants and landlords and protect both </a:t>
            </a:r>
            <a:endParaRPr lang="en-CA" dirty="0" smtClean="0"/>
          </a:p>
          <a:p>
            <a:pPr marL="171450" indent="-171450">
              <a:buFont typeface="Arial" panose="020B0604020202020204" pitchFamily="34" charset="0"/>
              <a:buChar char="•"/>
            </a:pPr>
            <a:r>
              <a:rPr lang="en-CA" dirty="0" smtClean="0"/>
              <a:t>Rent control features:</a:t>
            </a:r>
          </a:p>
          <a:p>
            <a:pPr lvl="1">
              <a:buFont typeface="Wingdings" panose="05000000000000000000" pitchFamily="2" charset="2"/>
              <a:buChar char="§"/>
            </a:pPr>
            <a:r>
              <a:rPr lang="en-CA" sz="2800" dirty="0" smtClean="0"/>
              <a:t>Increase of inflation + 2%</a:t>
            </a:r>
          </a:p>
          <a:p>
            <a:pPr lvl="1">
              <a:buFont typeface="Wingdings" panose="05000000000000000000" pitchFamily="2" charset="2"/>
              <a:buChar char="§"/>
            </a:pPr>
            <a:r>
              <a:rPr lang="en-CA" sz="2800" dirty="0" smtClean="0"/>
              <a:t>Deregulation between tenancies</a:t>
            </a:r>
          </a:p>
          <a:p>
            <a:pPr lvl="1">
              <a:buFont typeface="Wingdings" panose="05000000000000000000" pitchFamily="2" charset="2"/>
              <a:buChar char="§"/>
            </a:pPr>
            <a:r>
              <a:rPr lang="en-CA" sz="2800" dirty="0" smtClean="0"/>
              <a:t>Above-guideline increases possible for unforeseen major repairs that arise </a:t>
            </a:r>
          </a:p>
          <a:p>
            <a:pPr marL="171450" indent="-171450">
              <a:buFont typeface="Arial" panose="020B0604020202020204" pitchFamily="34" charset="0"/>
              <a:buChar char="•"/>
            </a:pPr>
            <a:r>
              <a:rPr lang="en-CA" dirty="0" smtClean="0"/>
              <a:t>Manufactured home parks – slight differences	</a:t>
            </a:r>
          </a:p>
          <a:p>
            <a:pPr marL="628650" lvl="1" indent="-171450">
              <a:buFont typeface="Arial" panose="020B0604020202020204" pitchFamily="34" charset="0"/>
              <a:buChar char="•"/>
            </a:pPr>
            <a:r>
              <a:rPr lang="en-CA" dirty="0" smtClean="0"/>
              <a:t>If needed, explain what these are and the differences</a:t>
            </a:r>
            <a:r>
              <a:rPr lang="en-CA" baseline="0" dirty="0" smtClean="0"/>
              <a:t> </a:t>
            </a:r>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22</a:t>
            </a:fld>
            <a:endParaRPr lang="en-CA" dirty="0"/>
          </a:p>
        </p:txBody>
      </p:sp>
    </p:spTree>
    <p:extLst>
      <p:ext uri="{BB962C8B-B14F-4D97-AF65-F5344CB8AC3E}">
        <p14:creationId xmlns:p14="http://schemas.microsoft.com/office/powerpoint/2010/main" val="171701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Explain the housing spectrum </a:t>
            </a:r>
            <a:r>
              <a:rPr lang="en-CA" dirty="0" smtClean="0"/>
              <a:t>= what it is and that the housing policy document is meant to address the whole range of housing</a:t>
            </a:r>
            <a:r>
              <a:rPr lang="en-CA" baseline="0" dirty="0" smtClean="0"/>
              <a:t> types in the province </a:t>
            </a:r>
            <a:endParaRPr lang="en-CA" dirty="0" smtClean="0"/>
          </a:p>
          <a:p>
            <a:endParaRPr lang="en-CA" dirty="0" smtClean="0"/>
          </a:p>
          <a:p>
            <a:r>
              <a:rPr lang="en-CA" dirty="0" smtClean="0"/>
              <a:t>Types of housing available in most Canadian urban</a:t>
            </a:r>
            <a:r>
              <a:rPr lang="en-CA" baseline="0" dirty="0" smtClean="0"/>
              <a:t> centres</a:t>
            </a:r>
          </a:p>
          <a:p>
            <a:pPr marL="171450" indent="-171450">
              <a:buFont typeface="Arial" panose="020B0604020202020204" pitchFamily="34" charset="0"/>
              <a:buChar char="•"/>
            </a:pPr>
            <a:r>
              <a:rPr lang="en-CA" baseline="0" dirty="0" smtClean="0"/>
              <a:t>Ranges from temporary to more permanent housing</a:t>
            </a:r>
          </a:p>
          <a:p>
            <a:pPr marL="171450" indent="-171450">
              <a:buFont typeface="Arial" panose="020B0604020202020204" pitchFamily="34" charset="0"/>
              <a:buChar char="•"/>
            </a:pPr>
            <a:r>
              <a:rPr lang="en-CA" baseline="0" dirty="0" smtClean="0"/>
              <a:t>Ranges from rental to owned housing</a:t>
            </a:r>
          </a:p>
          <a:p>
            <a:pPr marL="171450" indent="-171450">
              <a:buFont typeface="Arial" panose="020B0604020202020204" pitchFamily="34" charset="0"/>
              <a:buChar char="•"/>
            </a:pPr>
            <a:r>
              <a:rPr lang="en-CA" baseline="0" dirty="0" smtClean="0"/>
              <a:t>Ranges from housing totally provided by government to no government support </a:t>
            </a:r>
          </a:p>
          <a:p>
            <a:endParaRPr lang="en-CA" baseline="0" dirty="0" smtClean="0"/>
          </a:p>
          <a:p>
            <a:r>
              <a:rPr lang="en-CA" dirty="0" smtClean="0"/>
              <a:t>Types:</a:t>
            </a:r>
          </a:p>
          <a:p>
            <a:pPr marL="171450" indent="-171450">
              <a:buFont typeface="Arial" panose="020B0604020202020204" pitchFamily="34" charset="0"/>
              <a:buChar char="•"/>
            </a:pPr>
            <a:r>
              <a:rPr lang="en-CA" dirty="0" smtClean="0"/>
              <a:t>Emergency shelters = for homeless</a:t>
            </a:r>
          </a:p>
          <a:p>
            <a:pPr marL="171450" indent="-171450">
              <a:buFont typeface="Arial" panose="020B0604020202020204" pitchFamily="34" charset="0"/>
              <a:buChar char="•"/>
            </a:pPr>
            <a:r>
              <a:rPr lang="en-CA" dirty="0" smtClean="0"/>
              <a:t>Transitional housing = temporary,</a:t>
            </a:r>
            <a:r>
              <a:rPr lang="en-CA" baseline="0" dirty="0" smtClean="0"/>
              <a:t> for people waiting for more permanent home; for usually women and children fleeing violence</a:t>
            </a:r>
          </a:p>
          <a:p>
            <a:pPr marL="171450" indent="-171450">
              <a:buFont typeface="Arial" panose="020B0604020202020204" pitchFamily="34" charset="0"/>
              <a:buChar char="•"/>
            </a:pPr>
            <a:r>
              <a:rPr lang="en-CA" baseline="0" dirty="0" smtClean="0"/>
              <a:t>Supported housing = housing with social supports such as for people with mental illness or addictions who can’t live alone </a:t>
            </a:r>
          </a:p>
          <a:p>
            <a:pPr marL="171450" indent="-171450">
              <a:buFont typeface="Arial" panose="020B0604020202020204" pitchFamily="34" charset="0"/>
              <a:buChar char="•"/>
            </a:pPr>
            <a:r>
              <a:rPr lang="en-CA" baseline="0" dirty="0" smtClean="0"/>
              <a:t>Social housing = government owned or nonprofit owned and supported by government – for people in need such as health problems, disabilities, women and children, poor elderly, etc. </a:t>
            </a:r>
          </a:p>
          <a:p>
            <a:pPr marL="171450" indent="-171450">
              <a:buFont typeface="Arial" panose="020B0604020202020204" pitchFamily="34" charset="0"/>
              <a:buChar char="•"/>
            </a:pPr>
            <a:r>
              <a:rPr lang="en-CA" baseline="0" dirty="0" smtClean="0"/>
              <a:t>Rental assistance in private market = to help financially but not in social housing </a:t>
            </a:r>
          </a:p>
          <a:p>
            <a:pPr marL="171450" indent="-171450">
              <a:buFont typeface="Arial" panose="020B0604020202020204" pitchFamily="34" charset="0"/>
              <a:buChar char="•"/>
            </a:pPr>
            <a:r>
              <a:rPr lang="en-CA" baseline="0" dirty="0" smtClean="0"/>
              <a:t>Rental = purpose built – built just for rental, usually apartment building style</a:t>
            </a:r>
          </a:p>
          <a:p>
            <a:pPr marL="171450" indent="-171450">
              <a:buFont typeface="Arial" panose="020B0604020202020204" pitchFamily="34" charset="0"/>
              <a:buChar char="•"/>
            </a:pPr>
            <a:r>
              <a:rPr lang="en-CA" baseline="0" dirty="0" smtClean="0"/>
              <a:t>Secondary rental = e.g., condos, secondary suites etc.</a:t>
            </a:r>
          </a:p>
          <a:p>
            <a:pPr marL="171450" indent="-171450">
              <a:buFont typeface="Arial" panose="020B0604020202020204" pitchFamily="34" charset="0"/>
              <a:buChar char="•"/>
            </a:pPr>
            <a:r>
              <a:rPr lang="en-CA" baseline="0" dirty="0" smtClean="0"/>
              <a:t>Ownership = strata/condos  </a:t>
            </a:r>
          </a:p>
          <a:p>
            <a:pPr marL="171450" indent="-171450">
              <a:buFont typeface="Arial" panose="020B0604020202020204" pitchFamily="34" charset="0"/>
              <a:buChar char="•"/>
            </a:pPr>
            <a:r>
              <a:rPr lang="en-CA" baseline="0" dirty="0" smtClean="0"/>
              <a:t>Ownership = non strata/non condos = e.g., townhouses, single detached dwellings, etc.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23</a:t>
            </a:fld>
            <a:endParaRPr lang="en-CA" dirty="0"/>
          </a:p>
        </p:txBody>
      </p:sp>
    </p:spTree>
    <p:extLst>
      <p:ext uri="{BB962C8B-B14F-4D97-AF65-F5344CB8AC3E}">
        <p14:creationId xmlns:p14="http://schemas.microsoft.com/office/powerpoint/2010/main" val="1361030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Strategy 1 = Stable housing with integrated supports for those facing homelessness</a:t>
            </a:r>
          </a:p>
          <a:p>
            <a:endParaRPr lang="en-CA" dirty="0" smtClean="0"/>
          </a:p>
          <a:p>
            <a:r>
              <a:rPr lang="en-CA" sz="1200" b="0" i="0" u="none" strike="noStrike" kern="1200" baseline="0" dirty="0" smtClean="0">
                <a:solidFill>
                  <a:schemeClr val="tx1"/>
                </a:solidFill>
                <a:latin typeface="+mn-lt"/>
                <a:ea typeface="+mn-ea"/>
                <a:cs typeface="+mn-cs"/>
              </a:rPr>
              <a:t>GOAL: INCREASED SOCIAL HOUSING SUPPLY FOR</a:t>
            </a:r>
          </a:p>
          <a:p>
            <a:r>
              <a:rPr lang="en-CA" sz="1200" b="0" i="0" u="none" strike="noStrike" kern="1200" baseline="0" dirty="0" smtClean="0">
                <a:solidFill>
                  <a:schemeClr val="tx1"/>
                </a:solidFill>
                <a:latin typeface="+mn-lt"/>
                <a:ea typeface="+mn-ea"/>
                <a:cs typeface="+mn-cs"/>
              </a:rPr>
              <a:t>THE HOMELESS</a:t>
            </a:r>
          </a:p>
          <a:p>
            <a:r>
              <a:rPr lang="en-CA" sz="1200" b="0" i="0" u="none" strike="noStrike" kern="1200" baseline="0" dirty="0" smtClean="0">
                <a:solidFill>
                  <a:schemeClr val="tx1"/>
                </a:solidFill>
                <a:latin typeface="+mn-lt"/>
                <a:ea typeface="+mn-ea"/>
                <a:cs typeface="+mn-cs"/>
              </a:rPr>
              <a:t>» Promote partnerships in the development of</a:t>
            </a:r>
          </a:p>
          <a:p>
            <a:r>
              <a:rPr lang="en-CA" sz="1200" b="0" i="0" u="none" strike="noStrike" kern="1200" baseline="0" dirty="0" smtClean="0">
                <a:solidFill>
                  <a:schemeClr val="tx1"/>
                </a:solidFill>
                <a:latin typeface="+mn-lt"/>
                <a:ea typeface="+mn-ea"/>
                <a:cs typeface="+mn-cs"/>
              </a:rPr>
              <a:t>housing and services for the homeless.</a:t>
            </a:r>
          </a:p>
          <a:p>
            <a:r>
              <a:rPr lang="en-CA" sz="1200" b="0" i="0" u="none" strike="noStrike" kern="1200" baseline="0" dirty="0" smtClean="0">
                <a:solidFill>
                  <a:schemeClr val="tx1"/>
                </a:solidFill>
                <a:latin typeface="+mn-lt"/>
                <a:ea typeface="+mn-ea"/>
                <a:cs typeface="+mn-cs"/>
              </a:rPr>
              <a:t>» Facilitate the redevelopment and renovation of existing social housing.</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GOAL: HOMELESS PEOPLE HAVE IMPROVED ACCESS,</a:t>
            </a:r>
          </a:p>
          <a:p>
            <a:r>
              <a:rPr lang="en-CA" sz="1200" b="0" i="0" u="none" strike="noStrike" kern="1200" baseline="0" dirty="0" smtClean="0">
                <a:solidFill>
                  <a:schemeClr val="tx1"/>
                </a:solidFill>
                <a:latin typeface="+mn-lt"/>
                <a:ea typeface="+mn-ea"/>
                <a:cs typeface="+mn-cs"/>
              </a:rPr>
              <a:t>CHOICE AND S TABILITY I N THE SOCIAL HOUSING AND</a:t>
            </a:r>
          </a:p>
          <a:p>
            <a:r>
              <a:rPr lang="en-CA" sz="1200" b="0" i="0" u="none" strike="noStrike" kern="1200" baseline="0" dirty="0" smtClean="0">
                <a:solidFill>
                  <a:schemeClr val="tx1"/>
                </a:solidFill>
                <a:latin typeface="+mn-lt"/>
                <a:ea typeface="+mn-ea"/>
                <a:cs typeface="+mn-cs"/>
              </a:rPr>
              <a:t>PRIVATE RENTAL MARKET</a:t>
            </a:r>
          </a:p>
          <a:p>
            <a:r>
              <a:rPr lang="en-CA" sz="1200" b="0" i="0" u="none" strike="noStrike" kern="1200" baseline="0" dirty="0" smtClean="0">
                <a:solidFill>
                  <a:schemeClr val="tx1"/>
                </a:solidFill>
                <a:latin typeface="+mn-lt"/>
                <a:ea typeface="+mn-ea"/>
                <a:cs typeface="+mn-cs"/>
              </a:rPr>
              <a:t>» Partner with non-profit housing sector, local governments and</a:t>
            </a:r>
          </a:p>
          <a:p>
            <a:r>
              <a:rPr lang="en-CA" sz="1200" b="0" i="0" u="none" strike="noStrike" kern="1200" baseline="0" dirty="0" smtClean="0">
                <a:solidFill>
                  <a:schemeClr val="tx1"/>
                </a:solidFill>
                <a:latin typeface="+mn-lt"/>
                <a:ea typeface="+mn-ea"/>
                <a:cs typeface="+mn-cs"/>
              </a:rPr>
              <a:t>developers to promote and leverage innovative and sustainable</a:t>
            </a:r>
          </a:p>
          <a:p>
            <a:r>
              <a:rPr lang="en-CA" sz="1200" b="0" i="0" u="none" strike="noStrike" kern="1200" baseline="0" dirty="0" smtClean="0">
                <a:solidFill>
                  <a:schemeClr val="tx1"/>
                </a:solidFill>
                <a:latin typeface="+mn-lt"/>
                <a:ea typeface="+mn-ea"/>
                <a:cs typeface="+mn-cs"/>
              </a:rPr>
              <a:t>models for housing the homeless in social and private rental housing.</a:t>
            </a:r>
          </a:p>
          <a:p>
            <a:r>
              <a:rPr lang="en-CA" sz="1200" b="0" i="0" u="none" strike="noStrike" kern="1200" baseline="0" dirty="0" smtClean="0">
                <a:solidFill>
                  <a:schemeClr val="tx1"/>
                </a:solidFill>
                <a:latin typeface="+mn-lt"/>
                <a:ea typeface="+mn-ea"/>
                <a:cs typeface="+mn-cs"/>
              </a:rPr>
              <a:t>» Strategically invest in areas which promote</a:t>
            </a:r>
          </a:p>
          <a:p>
            <a:r>
              <a:rPr lang="en-CA" sz="1200" b="0" i="0" u="none" strike="noStrike" kern="1200" baseline="0" dirty="0" smtClean="0">
                <a:solidFill>
                  <a:schemeClr val="tx1"/>
                </a:solidFill>
                <a:latin typeface="+mn-lt"/>
                <a:ea typeface="+mn-ea"/>
                <a:cs typeface="+mn-cs"/>
              </a:rPr>
              <a:t>housing stability and prevent crises.</a:t>
            </a:r>
          </a:p>
          <a:p>
            <a:r>
              <a:rPr lang="en-CA" sz="1200" b="0" i="0" u="none" strike="noStrike" kern="1200" baseline="0" dirty="0" smtClean="0">
                <a:solidFill>
                  <a:schemeClr val="tx1"/>
                </a:solidFill>
                <a:latin typeface="+mn-lt"/>
                <a:ea typeface="+mn-ea"/>
                <a:cs typeface="+mn-cs"/>
              </a:rPr>
              <a:t>» Improve supports for the homeless, particularly during transitions.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PROGRAMS</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Emergency shelters</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Transitional housing</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Provision of funding to non-profit and social housing providers</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Etc. </a:t>
            </a:r>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24</a:t>
            </a:fld>
            <a:endParaRPr lang="en-CA" dirty="0"/>
          </a:p>
        </p:txBody>
      </p:sp>
    </p:spTree>
    <p:extLst>
      <p:ext uri="{BB962C8B-B14F-4D97-AF65-F5344CB8AC3E}">
        <p14:creationId xmlns:p14="http://schemas.microsoft.com/office/powerpoint/2010/main" val="3015446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Strategy 2 = B.C.’s most vulnerable citizens receive priority for assistance</a:t>
            </a:r>
            <a:endParaRPr lang="en-CA" dirty="0" smtClean="0"/>
          </a:p>
          <a:p>
            <a:r>
              <a:rPr lang="en-CA" dirty="0" smtClean="0"/>
              <a:t>Innovative strategy = prior</a:t>
            </a:r>
            <a:r>
              <a:rPr lang="en-CA" baseline="0" dirty="0" smtClean="0"/>
              <a:t> to 2006 initial strategy this not the case </a:t>
            </a:r>
            <a:endParaRPr lang="en-CA" dirty="0" smtClean="0"/>
          </a:p>
          <a:p>
            <a:endParaRPr lang="en-CA" dirty="0" smtClean="0"/>
          </a:p>
          <a:p>
            <a:endParaRPr lang="en-CA" dirty="0" smtClean="0"/>
          </a:p>
          <a:p>
            <a:r>
              <a:rPr lang="en-CA" sz="1200" b="0" i="0" u="none" strike="noStrike" kern="1200" baseline="0" dirty="0" smtClean="0">
                <a:solidFill>
                  <a:schemeClr val="tx1"/>
                </a:solidFill>
                <a:latin typeface="+mn-lt"/>
                <a:ea typeface="+mn-ea"/>
                <a:cs typeface="+mn-cs"/>
              </a:rPr>
              <a:t>GOAL: MANAGE OUR SOCIAL HOUSING S TOCK TO</a:t>
            </a:r>
          </a:p>
          <a:p>
            <a:r>
              <a:rPr lang="en-CA" sz="1200" b="0" i="0" u="none" strike="noStrike" kern="1200" baseline="0" dirty="0" smtClean="0">
                <a:solidFill>
                  <a:schemeClr val="tx1"/>
                </a:solidFill>
                <a:latin typeface="+mn-lt"/>
                <a:ea typeface="+mn-ea"/>
                <a:cs typeface="+mn-cs"/>
              </a:rPr>
              <a:t>ENSURE I TS SUSTAINABILITY AND MAXIMUM POTENTIAL</a:t>
            </a:r>
          </a:p>
          <a:p>
            <a:r>
              <a:rPr lang="en-CA" sz="1200" b="0" i="0" u="none" strike="noStrike" kern="1200" baseline="0" dirty="0" smtClean="0">
                <a:solidFill>
                  <a:schemeClr val="tx1"/>
                </a:solidFill>
                <a:latin typeface="+mn-lt"/>
                <a:ea typeface="+mn-ea"/>
                <a:cs typeface="+mn-cs"/>
              </a:rPr>
              <a:t>» Maintain, upgrade and redevelop our existing social housing stock.</a:t>
            </a:r>
          </a:p>
          <a:p>
            <a:r>
              <a:rPr lang="en-CA" sz="1200" b="0" i="0" u="none" strike="noStrike" kern="1200" baseline="0" dirty="0" smtClean="0">
                <a:solidFill>
                  <a:schemeClr val="tx1"/>
                </a:solidFill>
                <a:latin typeface="+mn-lt"/>
                <a:ea typeface="+mn-ea"/>
                <a:cs typeface="+mn-cs"/>
              </a:rPr>
              <a:t>» Transfer stock to the non-profit housing sector where appropriate.</a:t>
            </a:r>
          </a:p>
          <a:p>
            <a:r>
              <a:rPr lang="en-CA" sz="1200" b="0" i="0" u="none" strike="noStrike" kern="1200" baseline="0" dirty="0" smtClean="0">
                <a:solidFill>
                  <a:schemeClr val="tx1"/>
                </a:solidFill>
                <a:latin typeface="+mn-lt"/>
                <a:ea typeface="+mn-ea"/>
                <a:cs typeface="+mn-cs"/>
              </a:rPr>
              <a:t>» Increase affordable housing options, including</a:t>
            </a:r>
          </a:p>
          <a:p>
            <a:r>
              <a:rPr lang="en-CA" sz="1200" b="0" i="0" u="none" strike="noStrike" kern="1200" baseline="0" dirty="0" smtClean="0">
                <a:solidFill>
                  <a:schemeClr val="tx1"/>
                </a:solidFill>
                <a:latin typeface="+mn-lt"/>
                <a:ea typeface="+mn-ea"/>
                <a:cs typeface="+mn-cs"/>
              </a:rPr>
              <a:t>new social housing where needed.</a:t>
            </a:r>
          </a:p>
          <a:p>
            <a:r>
              <a:rPr lang="en-CA" sz="1200" b="0" i="0" u="none" strike="noStrike" kern="1200" baseline="0" dirty="0" smtClean="0">
                <a:solidFill>
                  <a:schemeClr val="tx1"/>
                </a:solidFill>
                <a:latin typeface="+mn-lt"/>
                <a:ea typeface="+mn-ea"/>
                <a:cs typeface="+mn-cs"/>
              </a:rPr>
              <a:t>» Increase the capacity of the non-profit housing sector.</a:t>
            </a:r>
          </a:p>
          <a:p>
            <a:r>
              <a:rPr lang="en-CA" sz="1200" b="0" i="0" u="none" strike="noStrike" kern="1200" baseline="0" dirty="0" smtClean="0">
                <a:solidFill>
                  <a:schemeClr val="tx1"/>
                </a:solidFill>
                <a:latin typeface="+mn-lt"/>
                <a:ea typeface="+mn-ea"/>
                <a:cs typeface="+mn-cs"/>
              </a:rPr>
              <a:t>» Work with our provincial and territorial partners to</a:t>
            </a:r>
          </a:p>
          <a:p>
            <a:r>
              <a:rPr lang="en-CA" sz="1200" b="0" i="0" u="none" strike="noStrike" kern="1200" baseline="0" dirty="0" smtClean="0">
                <a:solidFill>
                  <a:schemeClr val="tx1"/>
                </a:solidFill>
                <a:latin typeface="+mn-lt"/>
                <a:ea typeface="+mn-ea"/>
                <a:cs typeface="+mn-cs"/>
              </a:rPr>
              <a:t>advocate for long-term federal funding.</a:t>
            </a:r>
          </a:p>
          <a:p>
            <a:r>
              <a:rPr lang="en-CA" sz="1200" b="0" i="0" u="none" strike="noStrike" kern="1200" baseline="0" dirty="0" smtClean="0">
                <a:solidFill>
                  <a:schemeClr val="tx1"/>
                </a:solidFill>
                <a:latin typeface="+mn-lt"/>
                <a:ea typeface="+mn-ea"/>
                <a:cs typeface="+mn-cs"/>
              </a:rPr>
              <a:t>» Consider alternative approaches to building,</a:t>
            </a:r>
          </a:p>
          <a:p>
            <a:r>
              <a:rPr lang="en-CA" sz="1200" b="0" i="0" u="none" strike="noStrike" kern="1200" baseline="0" dirty="0" smtClean="0">
                <a:solidFill>
                  <a:schemeClr val="tx1"/>
                </a:solidFill>
                <a:latin typeface="+mn-lt"/>
                <a:ea typeface="+mn-ea"/>
                <a:cs typeface="+mn-cs"/>
              </a:rPr>
              <a:t>maintaining and funding social housing which are adaptive to changing demands into the future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PROGRAMS</a:t>
            </a:r>
          </a:p>
          <a:p>
            <a:pPr marL="171450" indent="-171450">
              <a:buFont typeface="Wingdings" panose="05000000000000000000" pitchFamily="2" charset="2"/>
              <a:buChar char="§"/>
            </a:pPr>
            <a:r>
              <a:rPr lang="en-CA" dirty="0" smtClean="0"/>
              <a:t>Can</a:t>
            </a:r>
            <a:r>
              <a:rPr lang="en-CA" baseline="0" dirty="0" smtClean="0"/>
              <a:t> be same as for first strategy </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Social/subsidized housing in non-profit housing </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Supportive housing – usually mental illness and/or addictions </a:t>
            </a:r>
          </a:p>
          <a:p>
            <a:pPr marL="171450" indent="-171450">
              <a:buFont typeface="Wingdings" panose="05000000000000000000" pitchFamily="2" charset="2"/>
              <a:buChar char="§"/>
            </a:pPr>
            <a:r>
              <a:rPr lang="en-CA" baseline="0" dirty="0" smtClean="0"/>
              <a:t>Safe houses – when fleeing violence </a:t>
            </a:r>
          </a:p>
          <a:p>
            <a:pPr marL="171450" indent="-171450">
              <a:buFont typeface="Wingdings" panose="05000000000000000000" pitchFamily="2" charset="2"/>
              <a:buChar char="§"/>
            </a:pPr>
            <a:r>
              <a:rPr lang="en-CA" baseline="0" dirty="0" smtClean="0"/>
              <a:t>Transitional housing </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Housing First approach = new approach = talk later on this </a:t>
            </a:r>
          </a:p>
          <a:p>
            <a:pPr marL="171450" indent="-171450">
              <a:buFont typeface="Wingdings" panose="05000000000000000000" pitchFamily="2" charset="2"/>
              <a:buChar char="§"/>
            </a:pPr>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25</a:t>
            </a:fld>
            <a:endParaRPr lang="en-CA" dirty="0"/>
          </a:p>
        </p:txBody>
      </p:sp>
    </p:spTree>
    <p:extLst>
      <p:ext uri="{BB962C8B-B14F-4D97-AF65-F5344CB8AC3E}">
        <p14:creationId xmlns:p14="http://schemas.microsoft.com/office/powerpoint/2010/main" val="3014831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Strategy 3 = Aboriginal housing need is addressed through a strong Aboriginal housing sector</a:t>
            </a:r>
            <a:endParaRPr lang="en-CA" dirty="0" smtClean="0"/>
          </a:p>
          <a:p>
            <a:endParaRPr lang="en-CA" dirty="0" smtClean="0"/>
          </a:p>
          <a:p>
            <a:endParaRPr lang="en-CA" dirty="0" smtClean="0"/>
          </a:p>
          <a:p>
            <a:r>
              <a:rPr lang="en-CA" sz="1200" b="0" i="0" u="none" strike="noStrike" kern="1200" baseline="0" dirty="0" smtClean="0">
                <a:solidFill>
                  <a:schemeClr val="tx1"/>
                </a:solidFill>
                <a:latin typeface="+mn-lt"/>
                <a:ea typeface="+mn-ea"/>
                <a:cs typeface="+mn-cs"/>
              </a:rPr>
              <a:t>GOAL: A STRONG, SELF-RELIANT ABORIGINAL</a:t>
            </a:r>
          </a:p>
          <a:p>
            <a:r>
              <a:rPr lang="en-CA" sz="1200" b="0" i="0" u="none" strike="noStrike" kern="1200" baseline="0" dirty="0" smtClean="0">
                <a:solidFill>
                  <a:schemeClr val="tx1"/>
                </a:solidFill>
                <a:latin typeface="+mn-lt"/>
                <a:ea typeface="+mn-ea"/>
                <a:cs typeface="+mn-cs"/>
              </a:rPr>
              <a:t>HOUSING SEC TOR</a:t>
            </a:r>
          </a:p>
          <a:p>
            <a:r>
              <a:rPr lang="en-CA" sz="1200" b="0" i="0" u="none" strike="noStrike" kern="1200" baseline="0" dirty="0" smtClean="0">
                <a:solidFill>
                  <a:schemeClr val="tx1"/>
                </a:solidFill>
                <a:latin typeface="+mn-lt"/>
                <a:ea typeface="+mn-ea"/>
                <a:cs typeface="+mn-cs"/>
              </a:rPr>
              <a:t>» Work with Aboriginal housing sector to enhance Aboriginal</a:t>
            </a:r>
          </a:p>
          <a:p>
            <a:r>
              <a:rPr lang="en-CA" sz="1200" b="0" i="0" u="none" strike="noStrike" kern="1200" baseline="0" dirty="0" smtClean="0">
                <a:solidFill>
                  <a:schemeClr val="tx1"/>
                </a:solidFill>
                <a:latin typeface="+mn-lt"/>
                <a:ea typeface="+mn-ea"/>
                <a:cs typeface="+mn-cs"/>
              </a:rPr>
              <a:t>housing and support self-reliance of the sector.</a:t>
            </a:r>
          </a:p>
          <a:p>
            <a:r>
              <a:rPr lang="en-CA" sz="1200" b="0" i="0" u="none" strike="noStrike" kern="1200" baseline="0" dirty="0" smtClean="0">
                <a:solidFill>
                  <a:schemeClr val="tx1"/>
                </a:solidFill>
                <a:latin typeface="+mn-lt"/>
                <a:ea typeface="+mn-ea"/>
                <a:cs typeface="+mn-cs"/>
              </a:rPr>
              <a:t>» Support Aboriginal housing sector in promoting innovative, culturally</a:t>
            </a:r>
          </a:p>
          <a:p>
            <a:r>
              <a:rPr lang="en-CA" sz="1200" b="0" i="0" u="none" strike="noStrike" kern="1200" baseline="0" dirty="0" smtClean="0">
                <a:solidFill>
                  <a:schemeClr val="tx1"/>
                </a:solidFill>
                <a:latin typeface="+mn-lt"/>
                <a:ea typeface="+mn-ea"/>
                <a:cs typeface="+mn-cs"/>
              </a:rPr>
              <a:t>appropriate and sustainable social and market housing options.</a:t>
            </a:r>
          </a:p>
          <a:p>
            <a:r>
              <a:rPr lang="en-CA" sz="1200" b="0" i="0" u="none" strike="noStrike" kern="1200" baseline="0" dirty="0" smtClean="0">
                <a:solidFill>
                  <a:schemeClr val="tx1"/>
                </a:solidFill>
                <a:latin typeface="+mn-lt"/>
                <a:ea typeface="+mn-ea"/>
                <a:cs typeface="+mn-cs"/>
              </a:rPr>
              <a:t>» Create strategic partnerships to take advantage of innovative</a:t>
            </a:r>
          </a:p>
          <a:p>
            <a:r>
              <a:rPr lang="en-CA" sz="1200" b="0" i="0" u="none" strike="noStrike" kern="1200" baseline="0" dirty="0" smtClean="0">
                <a:solidFill>
                  <a:schemeClr val="tx1"/>
                </a:solidFill>
                <a:latin typeface="+mn-lt"/>
                <a:ea typeface="+mn-ea"/>
                <a:cs typeface="+mn-cs"/>
              </a:rPr>
              <a:t>opportunities and initiatives for the Aboriginal housing sector.</a:t>
            </a:r>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26</a:t>
            </a:fld>
            <a:endParaRPr lang="en-CA" dirty="0"/>
          </a:p>
        </p:txBody>
      </p:sp>
    </p:spTree>
    <p:extLst>
      <p:ext uri="{BB962C8B-B14F-4D97-AF65-F5344CB8AC3E}">
        <p14:creationId xmlns:p14="http://schemas.microsoft.com/office/powerpoint/2010/main" val="3014831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Strategy 4 = Low- to moderate-income households have improved access to affordable and stable rental housing </a:t>
            </a:r>
            <a:endParaRPr lang="en-CA" dirty="0" smtClean="0"/>
          </a:p>
          <a:p>
            <a:endParaRPr lang="en-CA" dirty="0" smtClean="0"/>
          </a:p>
          <a:p>
            <a:endParaRPr lang="en-CA" dirty="0" smtClean="0"/>
          </a:p>
          <a:p>
            <a:r>
              <a:rPr lang="en-CA" sz="1200" b="0" i="0" u="none" strike="noStrike" kern="1200" baseline="0" dirty="0" smtClean="0">
                <a:solidFill>
                  <a:schemeClr val="tx1"/>
                </a:solidFill>
                <a:latin typeface="+mn-lt"/>
                <a:ea typeface="+mn-ea"/>
                <a:cs typeface="+mn-cs"/>
              </a:rPr>
              <a:t>GOAL: INCREASED SUPPLY, CHOICE AND IMPROVED</a:t>
            </a:r>
          </a:p>
          <a:p>
            <a:r>
              <a:rPr lang="en-CA" sz="1200" b="0" i="0" u="none" strike="noStrike" kern="1200" baseline="0" dirty="0" smtClean="0">
                <a:solidFill>
                  <a:schemeClr val="tx1"/>
                </a:solidFill>
                <a:latin typeface="+mn-lt"/>
                <a:ea typeface="+mn-ea"/>
                <a:cs typeface="+mn-cs"/>
              </a:rPr>
              <a:t>ACCESSIBILITY OF RENTAL HOUSING FOR LOW TO</a:t>
            </a:r>
          </a:p>
          <a:p>
            <a:r>
              <a:rPr lang="en-CA" sz="1200" b="0" i="0" u="none" strike="noStrike" kern="1200" baseline="0" dirty="0" smtClean="0">
                <a:solidFill>
                  <a:schemeClr val="tx1"/>
                </a:solidFill>
                <a:latin typeface="+mn-lt"/>
                <a:ea typeface="+mn-ea"/>
                <a:cs typeface="+mn-cs"/>
              </a:rPr>
              <a:t>MODERATE I N COME HOUSEHOLDS AND VULNERABLE</a:t>
            </a:r>
          </a:p>
          <a:p>
            <a:r>
              <a:rPr lang="en-CA" sz="1200" b="0" i="0" u="none" strike="noStrike" kern="1200" baseline="0" dirty="0" smtClean="0">
                <a:solidFill>
                  <a:schemeClr val="tx1"/>
                </a:solidFill>
                <a:latin typeface="+mn-lt"/>
                <a:ea typeface="+mn-ea"/>
                <a:cs typeface="+mn-cs"/>
              </a:rPr>
              <a:t>POPULATIONS</a:t>
            </a:r>
          </a:p>
          <a:p>
            <a:r>
              <a:rPr lang="en-CA" sz="1200" b="0" i="0" u="none" strike="noStrike" kern="1200" baseline="0" dirty="0" smtClean="0">
                <a:solidFill>
                  <a:schemeClr val="tx1"/>
                </a:solidFill>
                <a:latin typeface="+mn-lt"/>
                <a:ea typeface="+mn-ea"/>
                <a:cs typeface="+mn-cs"/>
              </a:rPr>
              <a:t>» Expand successful financing programs for</a:t>
            </a:r>
          </a:p>
          <a:p>
            <a:r>
              <a:rPr lang="en-CA" sz="1200" b="0" i="0" u="none" strike="noStrike" kern="1200" baseline="0" dirty="0" smtClean="0">
                <a:solidFill>
                  <a:schemeClr val="tx1"/>
                </a:solidFill>
                <a:latin typeface="+mn-lt"/>
                <a:ea typeface="+mn-ea"/>
                <a:cs typeface="+mn-cs"/>
              </a:rPr>
              <a:t>new affordable rental housing.</a:t>
            </a:r>
          </a:p>
          <a:p>
            <a:r>
              <a:rPr lang="en-CA" sz="1200" b="0" i="0" u="none" strike="noStrike" kern="1200" baseline="0" dirty="0" smtClean="0">
                <a:solidFill>
                  <a:schemeClr val="tx1"/>
                </a:solidFill>
                <a:latin typeface="+mn-lt"/>
                <a:ea typeface="+mn-ea"/>
                <a:cs typeface="+mn-cs"/>
              </a:rPr>
              <a:t>» Enhance rental assistance programs.</a:t>
            </a:r>
          </a:p>
          <a:p>
            <a:r>
              <a:rPr lang="en-CA" sz="1200" b="0" i="0" u="none" strike="noStrike" kern="1200" baseline="0" dirty="0" smtClean="0">
                <a:solidFill>
                  <a:schemeClr val="tx1"/>
                </a:solidFill>
                <a:latin typeface="+mn-lt"/>
                <a:ea typeface="+mn-ea"/>
                <a:cs typeface="+mn-cs"/>
              </a:rPr>
              <a:t>» Partner with non-profit housing sector, local governments</a:t>
            </a:r>
          </a:p>
          <a:p>
            <a:r>
              <a:rPr lang="en-CA" sz="1200" b="0" i="0" u="none" strike="noStrike" kern="1200" baseline="0" dirty="0" smtClean="0">
                <a:solidFill>
                  <a:schemeClr val="tx1"/>
                </a:solidFill>
                <a:latin typeface="+mn-lt"/>
                <a:ea typeface="+mn-ea"/>
                <a:cs typeface="+mn-cs"/>
              </a:rPr>
              <a:t>and developers to increase housing options and ensure</a:t>
            </a:r>
          </a:p>
          <a:p>
            <a:r>
              <a:rPr lang="en-CA" sz="1200" b="0" i="0" u="none" strike="noStrike" kern="1200" baseline="0" dirty="0" smtClean="0">
                <a:solidFill>
                  <a:schemeClr val="tx1"/>
                </a:solidFill>
                <a:latin typeface="+mn-lt"/>
                <a:ea typeface="+mn-ea"/>
                <a:cs typeface="+mn-cs"/>
              </a:rPr>
              <a:t>adequate supply of rental housing through innovation.</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GOAL: STREAMLINED AND MODERNIZED S YSTEMS</a:t>
            </a:r>
          </a:p>
          <a:p>
            <a:r>
              <a:rPr lang="en-CA" sz="1200" b="0" i="0" u="none" strike="noStrike" kern="1200" baseline="0" dirty="0" smtClean="0">
                <a:solidFill>
                  <a:schemeClr val="tx1"/>
                </a:solidFill>
                <a:latin typeface="+mn-lt"/>
                <a:ea typeface="+mn-ea"/>
                <a:cs typeface="+mn-cs"/>
              </a:rPr>
              <a:t>WHICH ADDRESS LANDLORD AND TENANT</a:t>
            </a:r>
          </a:p>
          <a:p>
            <a:r>
              <a:rPr lang="en-CA" sz="1200" b="0" i="0" u="none" strike="noStrike" kern="1200" baseline="0" dirty="0" smtClean="0">
                <a:solidFill>
                  <a:schemeClr val="tx1"/>
                </a:solidFill>
                <a:latin typeface="+mn-lt"/>
                <a:ea typeface="+mn-ea"/>
                <a:cs typeface="+mn-cs"/>
              </a:rPr>
              <a:t>EXPECTATIONS FOR TIMELY AND EFFICIENT ACCESS TO</a:t>
            </a:r>
          </a:p>
          <a:p>
            <a:r>
              <a:rPr lang="en-CA" sz="1200" b="0" i="0" u="none" strike="noStrike" kern="1200" baseline="0" dirty="0" smtClean="0">
                <a:solidFill>
                  <a:schemeClr val="tx1"/>
                </a:solidFill>
                <a:latin typeface="+mn-lt"/>
                <a:ea typeface="+mn-ea"/>
                <a:cs typeface="+mn-cs"/>
              </a:rPr>
              <a:t>SERVICES AND SUPPORT CONSUMER CONFIDENCE</a:t>
            </a:r>
          </a:p>
          <a:p>
            <a:r>
              <a:rPr lang="en-CA" sz="1200" b="0" i="0" u="none" strike="noStrike" kern="1200" baseline="0" dirty="0" smtClean="0">
                <a:solidFill>
                  <a:schemeClr val="tx1"/>
                </a:solidFill>
                <a:latin typeface="+mn-lt"/>
                <a:ea typeface="+mn-ea"/>
                <a:cs typeface="+mn-cs"/>
              </a:rPr>
              <a:t>» Transformation of Residential Tenancy Branch services to</a:t>
            </a:r>
          </a:p>
          <a:p>
            <a:r>
              <a:rPr lang="en-CA" sz="1200" b="0" i="0" u="none" strike="noStrike" kern="1200" baseline="0" dirty="0" smtClean="0">
                <a:solidFill>
                  <a:schemeClr val="tx1"/>
                </a:solidFill>
                <a:latin typeface="+mn-lt"/>
                <a:ea typeface="+mn-ea"/>
                <a:cs typeface="+mn-cs"/>
              </a:rPr>
              <a:t>enhance services and meet growing and evolving demand.</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PROGRAMS</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Social/subsidized housing in non-profit housing </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Supportive housing – usually mental illness and/or addictions </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Assisted living for seniors and those with disabilities</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SAFER = Shelter Aid for Elderly Renters = 60+ = subsidy in private market rental </a:t>
            </a:r>
          </a:p>
          <a:p>
            <a:pPr marL="171450" indent="-171450">
              <a:buFont typeface="Wingdings" panose="05000000000000000000" pitchFamily="2" charset="2"/>
              <a:buChar char="§"/>
            </a:pPr>
            <a:r>
              <a:rPr lang="en-CA" sz="1200" b="0" i="0" u="none" strike="noStrike" kern="1200" baseline="0" dirty="0" smtClean="0">
                <a:solidFill>
                  <a:schemeClr val="tx1"/>
                </a:solidFill>
                <a:latin typeface="+mn-lt"/>
                <a:ea typeface="+mn-ea"/>
                <a:cs typeface="+mn-cs"/>
              </a:rPr>
              <a:t>RAP = Rental Assistance Program = working families with children = subsidy in private market rental </a:t>
            </a:r>
          </a:p>
          <a:p>
            <a:pPr marL="171450" indent="-171450">
              <a:buFont typeface="Wingdings" panose="05000000000000000000" pitchFamily="2" charset="2"/>
              <a:buChar char="§"/>
            </a:pPr>
            <a:endParaRPr lang="en-CA" sz="1200" b="0" i="0" u="none" strike="noStrike" kern="1200" baseline="0" dirty="0" smtClean="0">
              <a:solidFill>
                <a:schemeClr val="tx1"/>
              </a:solidFill>
              <a:latin typeface="+mn-lt"/>
              <a:ea typeface="+mn-ea"/>
              <a:cs typeface="+mn-cs"/>
            </a:endParaRPr>
          </a:p>
          <a:p>
            <a:pPr marL="0" indent="0">
              <a:buFont typeface="Wingdings" panose="05000000000000000000" pitchFamily="2" charset="2"/>
              <a:buNone/>
            </a:pP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27</a:t>
            </a:fld>
            <a:endParaRPr lang="en-CA" dirty="0"/>
          </a:p>
        </p:txBody>
      </p:sp>
    </p:spTree>
    <p:extLst>
      <p:ext uri="{BB962C8B-B14F-4D97-AF65-F5344CB8AC3E}">
        <p14:creationId xmlns:p14="http://schemas.microsoft.com/office/powerpoint/2010/main" val="301483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Strategy 5 = Homeownership continues to be a sound option for British Columbians </a:t>
            </a:r>
          </a:p>
          <a:p>
            <a:endParaRPr lang="en-CA" dirty="0" smtClean="0"/>
          </a:p>
          <a:p>
            <a:endParaRPr lang="en-CA" dirty="0" smtClean="0"/>
          </a:p>
          <a:p>
            <a:r>
              <a:rPr lang="en-CA" sz="1200" b="0" i="0" u="none" strike="noStrike" kern="1200" baseline="0" dirty="0" smtClean="0">
                <a:solidFill>
                  <a:schemeClr val="tx1"/>
                </a:solidFill>
                <a:latin typeface="+mn-lt"/>
                <a:ea typeface="+mn-ea"/>
                <a:cs typeface="+mn-cs"/>
              </a:rPr>
              <a:t>GOAL: EFFEC TIVE  SYSTEMS THAT SUPPORT</a:t>
            </a:r>
          </a:p>
          <a:p>
            <a:r>
              <a:rPr lang="en-CA" sz="1200" b="0" i="0" u="none" strike="noStrike" kern="1200" baseline="0" dirty="0" smtClean="0">
                <a:solidFill>
                  <a:schemeClr val="tx1"/>
                </a:solidFill>
                <a:latin typeface="+mn-lt"/>
                <a:ea typeface="+mn-ea"/>
                <a:cs typeface="+mn-cs"/>
              </a:rPr>
              <a:t>CONSUMER CONFIDENCE</a:t>
            </a:r>
          </a:p>
          <a:p>
            <a:r>
              <a:rPr lang="en-CA" sz="1200" b="0" i="0" u="none" strike="noStrike" kern="1200" baseline="0" dirty="0" smtClean="0">
                <a:solidFill>
                  <a:schemeClr val="tx1"/>
                </a:solidFill>
                <a:latin typeface="+mn-lt"/>
                <a:ea typeface="+mn-ea"/>
                <a:cs typeface="+mn-cs"/>
              </a:rPr>
              <a:t>» Develop an accessible, cost effective dispute resolution system for strata property owners.</a:t>
            </a:r>
          </a:p>
          <a:p>
            <a:r>
              <a:rPr lang="en-CA" sz="1200" b="0" i="0" u="none" strike="noStrike" kern="1200" baseline="0" dirty="0" smtClean="0">
                <a:solidFill>
                  <a:schemeClr val="tx1"/>
                </a:solidFill>
                <a:latin typeface="+mn-lt"/>
                <a:ea typeface="+mn-ea"/>
                <a:cs typeface="+mn-cs"/>
              </a:rPr>
              <a:t>» Targeted updates to the </a:t>
            </a:r>
            <a:r>
              <a:rPr lang="en-CA" sz="1200" b="0" i="1" u="none" strike="noStrike" kern="1200" baseline="0" dirty="0" smtClean="0">
                <a:solidFill>
                  <a:schemeClr val="tx1"/>
                </a:solidFill>
                <a:latin typeface="+mn-lt"/>
                <a:ea typeface="+mn-ea"/>
                <a:cs typeface="+mn-cs"/>
              </a:rPr>
              <a:t>Strata Property Act</a:t>
            </a:r>
            <a:r>
              <a:rPr lang="en-CA" sz="1200" b="0" i="0" u="none" strike="noStrike" kern="1200" baseline="0" dirty="0" smtClean="0">
                <a:solidFill>
                  <a:schemeClr val="tx1"/>
                </a:solidFill>
                <a:latin typeface="+mn-lt"/>
                <a:ea typeface="+mn-ea"/>
                <a:cs typeface="+mn-cs"/>
              </a:rPr>
              <a:t>, including removing barriers to critical strata repairs and enabling</a:t>
            </a:r>
          </a:p>
          <a:p>
            <a:r>
              <a:rPr lang="en-CA" sz="1200" b="0" i="0" u="none" strike="noStrike" kern="1200" baseline="0" dirty="0" smtClean="0">
                <a:solidFill>
                  <a:schemeClr val="tx1"/>
                </a:solidFill>
                <a:latin typeface="+mn-lt"/>
                <a:ea typeface="+mn-ea"/>
                <a:cs typeface="+mn-cs"/>
              </a:rPr>
              <a:t>the redevelopment of aging strata corporations.</a:t>
            </a:r>
          </a:p>
          <a:p>
            <a:r>
              <a:rPr lang="en-CA" sz="1200" b="0" i="0" u="none" strike="noStrike" kern="1200" baseline="0" dirty="0" smtClean="0">
                <a:solidFill>
                  <a:schemeClr val="tx1"/>
                </a:solidFill>
                <a:latin typeface="+mn-lt"/>
                <a:ea typeface="+mn-ea"/>
                <a:cs typeface="+mn-cs"/>
              </a:rPr>
              <a:t>» Develop model for third party dispute resolution of home warranty claims.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GOAL: HOMEOWNERS ARE PROTECTED THROUGH CLEAR</a:t>
            </a:r>
          </a:p>
          <a:p>
            <a:r>
              <a:rPr lang="en-CA" sz="1200" b="0" i="0" u="none" strike="noStrike" kern="1200" baseline="0" dirty="0" smtClean="0">
                <a:solidFill>
                  <a:schemeClr val="tx1"/>
                </a:solidFill>
                <a:latin typeface="+mn-lt"/>
                <a:ea typeface="+mn-ea"/>
                <a:cs typeface="+mn-cs"/>
              </a:rPr>
              <a:t>LICENSING REQUIREMENTS AND QUALIFICATIONS</a:t>
            </a:r>
          </a:p>
          <a:p>
            <a:r>
              <a:rPr lang="en-CA" sz="1200" b="0" i="0" u="none" strike="noStrike" kern="1200" baseline="0" dirty="0" smtClean="0">
                <a:solidFill>
                  <a:schemeClr val="tx1"/>
                </a:solidFill>
                <a:latin typeface="+mn-lt"/>
                <a:ea typeface="+mn-ea"/>
                <a:cs typeface="+mn-cs"/>
              </a:rPr>
              <a:t>» Strengthen home inspector licensing.</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Strata Properties </a:t>
            </a:r>
          </a:p>
          <a:p>
            <a:r>
              <a:rPr lang="en-CA" sz="1200" b="0" i="0" u="none" strike="noStrike" kern="1200" baseline="0" dirty="0" smtClean="0">
                <a:solidFill>
                  <a:schemeClr val="tx1"/>
                </a:solidFill>
                <a:latin typeface="+mn-lt"/>
                <a:ea typeface="+mn-ea"/>
                <a:cs typeface="+mn-cs"/>
              </a:rPr>
              <a:t>About one quarter of all BC residents now live in strata properties. This number is growing for many reasons, including a trend toward smaller</a:t>
            </a:r>
          </a:p>
          <a:p>
            <a:r>
              <a:rPr lang="en-CA" sz="1200" b="0" i="0" u="none" strike="noStrike" kern="1200" baseline="0" dirty="0" smtClean="0">
                <a:solidFill>
                  <a:schemeClr val="tx1"/>
                </a:solidFill>
                <a:latin typeface="+mn-lt"/>
                <a:ea typeface="+mn-ea"/>
                <a:cs typeface="+mn-cs"/>
              </a:rPr>
              <a:t>household sizes; an aging population; emphasis on more compact, transit friendly neighbourhoods; the increase in strata units as investment/rental</a:t>
            </a:r>
          </a:p>
          <a:p>
            <a:r>
              <a:rPr lang="en-CA" sz="1200" b="0" i="0" u="none" strike="noStrike" kern="1200" baseline="0" dirty="0" smtClean="0">
                <a:solidFill>
                  <a:schemeClr val="tx1"/>
                </a:solidFill>
                <a:latin typeface="+mn-lt"/>
                <a:ea typeface="+mn-ea"/>
                <a:cs typeface="+mn-cs"/>
              </a:rPr>
              <a:t>suites; and the greater affordability of some strata housing relative to other housing types. Strata properties are a popular choice for the convenience,</a:t>
            </a:r>
          </a:p>
          <a:p>
            <a:r>
              <a:rPr lang="en-CA" sz="1200" b="0" i="0" u="none" strike="noStrike" kern="1200" baseline="0" dirty="0" smtClean="0">
                <a:solidFill>
                  <a:schemeClr val="tx1"/>
                </a:solidFill>
                <a:latin typeface="+mn-lt"/>
                <a:ea typeface="+mn-ea"/>
                <a:cs typeface="+mn-cs"/>
              </a:rPr>
              <a:t>security, added amenities and value. With nearly one million British Columbian’s now living in strata units, it is important they be well</a:t>
            </a:r>
          </a:p>
          <a:p>
            <a:r>
              <a:rPr lang="en-CA" sz="1200" b="0" i="0" u="none" strike="noStrike" kern="1200" baseline="0" dirty="0" smtClean="0">
                <a:solidFill>
                  <a:schemeClr val="tx1"/>
                </a:solidFill>
                <a:latin typeface="+mn-lt"/>
                <a:ea typeface="+mn-ea"/>
                <a:cs typeface="+mn-cs"/>
              </a:rPr>
              <a:t>managed, maintained and sustainable over the longer term with better options available when disputes arise.</a:t>
            </a:r>
          </a:p>
          <a:p>
            <a:endParaRPr lang="en-CA" sz="1200" b="0" i="0" u="none" strike="noStrike" kern="1200" baseline="0" dirty="0" smtClean="0">
              <a:solidFill>
                <a:schemeClr val="tx1"/>
              </a:solidFill>
              <a:latin typeface="+mn-lt"/>
              <a:ea typeface="+mn-ea"/>
              <a:cs typeface="+mn-cs"/>
            </a:endParaRPr>
          </a:p>
          <a:p>
            <a:r>
              <a:rPr lang="en-CA" sz="1200" b="1" i="1" u="none" strike="noStrike" kern="1200" baseline="0" dirty="0" smtClean="0">
                <a:solidFill>
                  <a:schemeClr val="tx1"/>
                </a:solidFill>
                <a:latin typeface="+mn-lt"/>
                <a:ea typeface="+mn-ea"/>
                <a:cs typeface="+mn-cs"/>
              </a:rPr>
              <a:t>THE PROVINCE PROVIDES A WIDE RANGE OF</a:t>
            </a:r>
          </a:p>
          <a:p>
            <a:r>
              <a:rPr lang="en-CA" sz="1200" b="1" i="1" u="none" strike="noStrike" kern="1200" baseline="0" dirty="0" smtClean="0">
                <a:solidFill>
                  <a:schemeClr val="tx1"/>
                </a:solidFill>
                <a:latin typeface="+mn-lt"/>
                <a:ea typeface="+mn-ea"/>
                <a:cs typeface="+mn-cs"/>
              </a:rPr>
              <a:t>PROGRAMS TO SUPPORT HOMEOWNERSHIP:</a:t>
            </a:r>
          </a:p>
          <a:p>
            <a:r>
              <a:rPr lang="en-CA" sz="1200" b="0" i="0" u="none" strike="noStrike" kern="1200" baseline="0" dirty="0" smtClean="0">
                <a:solidFill>
                  <a:schemeClr val="tx1"/>
                </a:solidFill>
                <a:latin typeface="+mn-lt"/>
                <a:ea typeface="+mn-ea"/>
                <a:cs typeface="+mn-cs"/>
              </a:rPr>
              <a:t>• The Home Owner Grant offers reductions in residential property taxes for the primary residence of homeowners when the value of the</a:t>
            </a:r>
          </a:p>
          <a:p>
            <a:r>
              <a:rPr lang="en-CA" sz="1200" b="0" i="0" u="none" strike="noStrike" kern="1200" baseline="0" dirty="0" smtClean="0">
                <a:solidFill>
                  <a:schemeClr val="tx1"/>
                </a:solidFill>
                <a:latin typeface="+mn-lt"/>
                <a:ea typeface="+mn-ea"/>
                <a:cs typeface="+mn-cs"/>
              </a:rPr>
              <a:t>residence is within a designated limit.</a:t>
            </a:r>
          </a:p>
          <a:p>
            <a:r>
              <a:rPr lang="en-CA" sz="1200" b="0" i="0" u="none" strike="noStrike" kern="1200" baseline="0" dirty="0" smtClean="0">
                <a:solidFill>
                  <a:schemeClr val="tx1"/>
                </a:solidFill>
                <a:latin typeface="+mn-lt"/>
                <a:ea typeface="+mn-ea"/>
                <a:cs typeface="+mn-cs"/>
              </a:rPr>
              <a:t>• The First Time Home Buyers’ Program is designed to help British Columbians purchase their first home by providing an</a:t>
            </a:r>
          </a:p>
          <a:p>
            <a:r>
              <a:rPr lang="en-CA" sz="1200" b="0" i="0" u="none" strike="noStrike" kern="1200" baseline="0" dirty="0" smtClean="0">
                <a:solidFill>
                  <a:schemeClr val="tx1"/>
                </a:solidFill>
                <a:latin typeface="+mn-lt"/>
                <a:ea typeface="+mn-ea"/>
                <a:cs typeface="+mn-cs"/>
              </a:rPr>
              <a:t>exemption from Property Transfer Tax for homes valued below a certain threshold.</a:t>
            </a:r>
          </a:p>
          <a:p>
            <a:r>
              <a:rPr lang="en-CA" sz="1200" b="0" i="0" u="none" strike="noStrike" kern="1200" baseline="0" dirty="0" smtClean="0">
                <a:solidFill>
                  <a:schemeClr val="tx1"/>
                </a:solidFill>
                <a:latin typeface="+mn-lt"/>
                <a:ea typeface="+mn-ea"/>
                <a:cs typeface="+mn-cs"/>
              </a:rPr>
              <a:t>• The Province offers property tax deferment programs for property owners 55 years and older, a surviving spouse or person with</a:t>
            </a:r>
          </a:p>
          <a:p>
            <a:r>
              <a:rPr lang="en-CA" sz="1200" b="0" i="0" u="none" strike="noStrike" kern="1200" baseline="0" dirty="0" smtClean="0">
                <a:solidFill>
                  <a:schemeClr val="tx1"/>
                </a:solidFill>
                <a:latin typeface="+mn-lt"/>
                <a:ea typeface="+mn-ea"/>
                <a:cs typeface="+mn-cs"/>
              </a:rPr>
              <a:t>disability, and those who support a dependent child.</a:t>
            </a:r>
          </a:p>
          <a:p>
            <a:r>
              <a:rPr lang="en-CA" sz="1200" b="0" i="0" u="none" strike="noStrike" kern="1200" baseline="0" dirty="0" smtClean="0">
                <a:solidFill>
                  <a:schemeClr val="tx1"/>
                </a:solidFill>
                <a:latin typeface="+mn-lt"/>
                <a:ea typeface="+mn-ea"/>
                <a:cs typeface="+mn-cs"/>
              </a:rPr>
              <a:t>• In 2009, the Province passed a number of amendments for better consumer protection and clarity in the Strata Property Amendment</a:t>
            </a:r>
          </a:p>
          <a:p>
            <a:r>
              <a:rPr lang="en-CA" sz="1200" b="0" i="0" u="none" strike="noStrike" kern="1200" baseline="0" dirty="0" smtClean="0">
                <a:solidFill>
                  <a:schemeClr val="tx1"/>
                </a:solidFill>
                <a:latin typeface="+mn-lt"/>
                <a:ea typeface="+mn-ea"/>
                <a:cs typeface="+mn-cs"/>
              </a:rPr>
              <a:t>Act, including requiring better information disclosure for purchasers and allowing developers to permanently designate strata lots</a:t>
            </a:r>
          </a:p>
          <a:p>
            <a:r>
              <a:rPr lang="en-CA" sz="1200" b="0" i="0" u="none" strike="noStrike" kern="1200" baseline="0" dirty="0" smtClean="0">
                <a:solidFill>
                  <a:schemeClr val="tx1"/>
                </a:solidFill>
                <a:latin typeface="+mn-lt"/>
                <a:ea typeface="+mn-ea"/>
                <a:cs typeface="+mn-cs"/>
              </a:rPr>
              <a:t>as eligible to be rented, regardless of ownership and any rental restriction bylaws subsequently passed by a strata corporation.</a:t>
            </a:r>
          </a:p>
          <a:p>
            <a:r>
              <a:rPr lang="en-CA" sz="1200" b="0" i="0" u="none" strike="noStrike" kern="1200" baseline="0" dirty="0" smtClean="0">
                <a:solidFill>
                  <a:schemeClr val="tx1"/>
                </a:solidFill>
                <a:latin typeface="+mn-lt"/>
                <a:ea typeface="+mn-ea"/>
                <a:cs typeface="+mn-cs"/>
              </a:rPr>
              <a:t>• Through the Homeowner Protection Office: </a:t>
            </a:r>
          </a:p>
          <a:p>
            <a:r>
              <a:rPr lang="en-CA" sz="1200" b="0" i="0" u="none" strike="noStrike" kern="1200" baseline="0" dirty="0" smtClean="0">
                <a:solidFill>
                  <a:schemeClr val="tx1"/>
                </a:solidFill>
                <a:latin typeface="+mn-lt"/>
                <a:ea typeface="+mn-ea"/>
                <a:cs typeface="+mn-cs"/>
              </a:rPr>
              <a:t>° homes built by Licensed Residential Builders must have 2-5-10 year home warranty insurance — the strongest construction defect</a:t>
            </a:r>
          </a:p>
          <a:p>
            <a:r>
              <a:rPr lang="en-CA" sz="1200" b="0" i="0" u="none" strike="noStrike" kern="1200" baseline="0" dirty="0" smtClean="0">
                <a:solidFill>
                  <a:schemeClr val="tx1"/>
                </a:solidFill>
                <a:latin typeface="+mn-lt"/>
                <a:ea typeface="+mn-ea"/>
                <a:cs typeface="+mn-cs"/>
              </a:rPr>
              <a:t>insurance in Canada; and </a:t>
            </a:r>
          </a:p>
          <a:p>
            <a:r>
              <a:rPr lang="en-CA" sz="1200" b="0" i="0" u="none" strike="noStrike" kern="1200" baseline="0" dirty="0" smtClean="0">
                <a:solidFill>
                  <a:schemeClr val="tx1"/>
                </a:solidFill>
                <a:latin typeface="+mn-lt"/>
                <a:ea typeface="+mn-ea"/>
                <a:cs typeface="+mn-cs"/>
              </a:rPr>
              <a:t>° licensing fees have funded building science research that aims to improve the quality of residential construction and educate</a:t>
            </a:r>
          </a:p>
          <a:p>
            <a:r>
              <a:rPr lang="en-CA" sz="1200" b="0" i="0" u="none" strike="noStrike" kern="1200" baseline="0" dirty="0" smtClean="0">
                <a:solidFill>
                  <a:schemeClr val="tx1"/>
                </a:solidFill>
                <a:latin typeface="+mn-lt"/>
                <a:ea typeface="+mn-ea"/>
                <a:cs typeface="+mn-cs"/>
              </a:rPr>
              <a:t>builders and consumers.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Note: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When so many people struggle to find quality, affordable housing, some people think should not ‘subsidize’ home owners such as through property taxes  (home owner grant)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Debate whether keeping elderly in single detached homes by providing property tax deferral is good use of housing (young people can’t afford housing but we subsidize elderly to stay ‘over housed’ because they are ‘not responsible’ for the increased ‘value’ of their homes = policy tension) </a:t>
            </a: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28</a:t>
            </a:fld>
            <a:endParaRPr lang="en-CA" dirty="0"/>
          </a:p>
        </p:txBody>
      </p:sp>
    </p:spTree>
    <p:extLst>
      <p:ext uri="{BB962C8B-B14F-4D97-AF65-F5344CB8AC3E}">
        <p14:creationId xmlns:p14="http://schemas.microsoft.com/office/powerpoint/2010/main" val="3014831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Strategy 6 </a:t>
            </a:r>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B.C.’s governance framework for housing, building and technical equipment safety is clear, effective and balanced</a:t>
            </a:r>
          </a:p>
          <a:p>
            <a:endParaRPr lang="en-CA" dirty="0" smtClean="0"/>
          </a:p>
          <a:p>
            <a:endParaRPr lang="en-CA" dirty="0" smtClean="0"/>
          </a:p>
          <a:p>
            <a:r>
              <a:rPr lang="en-CA" sz="1200" b="0" i="0" u="none" strike="noStrike" kern="1200" baseline="0" dirty="0" smtClean="0">
                <a:solidFill>
                  <a:schemeClr val="tx1"/>
                </a:solidFill>
                <a:latin typeface="+mn-lt"/>
                <a:ea typeface="+mn-ea"/>
                <a:cs typeface="+mn-cs"/>
              </a:rPr>
              <a:t>GOAL: SAFETY R I S K S ARE IDENTIFIED AND</a:t>
            </a:r>
          </a:p>
          <a:p>
            <a:r>
              <a:rPr lang="en-CA" sz="1200" b="0" i="0" u="none" strike="noStrike" kern="1200" baseline="0" dirty="0" smtClean="0">
                <a:solidFill>
                  <a:schemeClr val="tx1"/>
                </a:solidFill>
                <a:latin typeface="+mn-lt"/>
                <a:ea typeface="+mn-ea"/>
                <a:cs typeface="+mn-cs"/>
              </a:rPr>
              <a:t>MANAGED APPROPRIATELY</a:t>
            </a:r>
          </a:p>
          <a:p>
            <a:r>
              <a:rPr lang="en-CA" sz="1200" b="0" i="0" u="none" strike="noStrike" kern="1200" baseline="0" dirty="0" smtClean="0">
                <a:solidFill>
                  <a:schemeClr val="tx1"/>
                </a:solidFill>
                <a:latin typeface="+mn-lt"/>
                <a:ea typeface="+mn-ea"/>
                <a:cs typeface="+mn-cs"/>
              </a:rPr>
              <a:t>» Establish a Uniform Building Code.</a:t>
            </a:r>
          </a:p>
          <a:p>
            <a:r>
              <a:rPr lang="en-CA" sz="1200" b="0" i="0" u="none" strike="noStrike" kern="1200" baseline="0" dirty="0" smtClean="0">
                <a:solidFill>
                  <a:schemeClr val="tx1"/>
                </a:solidFill>
                <a:latin typeface="+mn-lt"/>
                <a:ea typeface="+mn-ea"/>
                <a:cs typeface="+mn-cs"/>
              </a:rPr>
              <a:t>» Provide provincial guidance and expert evaluation</a:t>
            </a:r>
          </a:p>
          <a:p>
            <a:r>
              <a:rPr lang="en-CA" sz="1200" b="0" i="0" u="none" strike="noStrike" kern="1200" baseline="0" dirty="0" smtClean="0">
                <a:solidFill>
                  <a:schemeClr val="tx1"/>
                </a:solidFill>
                <a:latin typeface="+mn-lt"/>
                <a:ea typeface="+mn-ea"/>
                <a:cs typeface="+mn-cs"/>
              </a:rPr>
              <a:t>of innovative building solutions.</a:t>
            </a:r>
          </a:p>
          <a:p>
            <a:r>
              <a:rPr lang="en-CA" sz="1200" b="0" i="0" u="none" strike="noStrike" kern="1200" baseline="0" dirty="0" smtClean="0">
                <a:solidFill>
                  <a:schemeClr val="tx1"/>
                </a:solidFill>
                <a:latin typeface="+mn-lt"/>
                <a:ea typeface="+mn-ea"/>
                <a:cs typeface="+mn-cs"/>
              </a:rPr>
              <a:t>» Review of the Safety Standards Act to ensure that it</a:t>
            </a:r>
          </a:p>
          <a:p>
            <a:r>
              <a:rPr lang="en-CA" sz="1200" b="0" i="0" u="none" strike="noStrike" kern="1200" baseline="0" dirty="0" smtClean="0">
                <a:solidFill>
                  <a:schemeClr val="tx1"/>
                </a:solidFill>
                <a:latin typeface="+mn-lt"/>
                <a:ea typeface="+mn-ea"/>
                <a:cs typeface="+mn-cs"/>
              </a:rPr>
              <a:t>continues to provide the tools to effectively regulate</a:t>
            </a:r>
          </a:p>
          <a:p>
            <a:r>
              <a:rPr lang="en-CA" sz="1200" b="0" i="0" u="none" strike="noStrike" kern="1200" baseline="0" dirty="0" smtClean="0">
                <a:solidFill>
                  <a:schemeClr val="tx1"/>
                </a:solidFill>
                <a:latin typeface="+mn-lt"/>
                <a:ea typeface="+mn-ea"/>
                <a:cs typeface="+mn-cs"/>
              </a:rPr>
              <a:t>new products, technologies and industries.</a:t>
            </a:r>
          </a:p>
          <a:p>
            <a:r>
              <a:rPr lang="en-CA" sz="1200" b="0" i="0" u="none" strike="noStrike" kern="1200" baseline="0" dirty="0" smtClean="0">
                <a:solidFill>
                  <a:schemeClr val="tx1"/>
                </a:solidFill>
                <a:latin typeface="+mn-lt"/>
                <a:ea typeface="+mn-ea"/>
                <a:cs typeface="+mn-cs"/>
              </a:rPr>
              <a:t>» Facilitate partnerships with, and provide education to, local</a:t>
            </a:r>
          </a:p>
          <a:p>
            <a:r>
              <a:rPr lang="en-CA" sz="1200" b="0" i="0" u="none" strike="noStrike" kern="1200" baseline="0" dirty="0" smtClean="0">
                <a:solidFill>
                  <a:schemeClr val="tx1"/>
                </a:solidFill>
                <a:latin typeface="+mn-lt"/>
                <a:ea typeface="+mn-ea"/>
                <a:cs typeface="+mn-cs"/>
              </a:rPr>
              <a:t>governments and community agencies to encourage infill,</a:t>
            </a:r>
          </a:p>
          <a:p>
            <a:r>
              <a:rPr lang="en-CA" sz="1200" b="0" i="0" u="none" strike="noStrike" kern="1200" baseline="0" dirty="0" smtClean="0">
                <a:solidFill>
                  <a:schemeClr val="tx1"/>
                </a:solidFill>
                <a:latin typeface="+mn-lt"/>
                <a:ea typeface="+mn-ea"/>
                <a:cs typeface="+mn-cs"/>
              </a:rPr>
              <a:t>redevelopment and higher density development.</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GOAL: SAFETY, E CONOMIC AND SOCIAL INTERESTS ARE</a:t>
            </a:r>
          </a:p>
          <a:p>
            <a:r>
              <a:rPr lang="en-CA" sz="1200" b="0" i="0" u="none" strike="noStrike" kern="1200" baseline="0" dirty="0" smtClean="0">
                <a:solidFill>
                  <a:schemeClr val="tx1"/>
                </a:solidFill>
                <a:latin typeface="+mn-lt"/>
                <a:ea typeface="+mn-ea"/>
                <a:cs typeface="+mn-cs"/>
              </a:rPr>
              <a:t>RECOGNIZED AND BALANCED</a:t>
            </a:r>
          </a:p>
          <a:p>
            <a:r>
              <a:rPr lang="en-CA" sz="1200" b="0" i="0" u="none" strike="noStrike" kern="1200" baseline="0" dirty="0" smtClean="0">
                <a:solidFill>
                  <a:schemeClr val="tx1"/>
                </a:solidFill>
                <a:latin typeface="+mn-lt"/>
                <a:ea typeface="+mn-ea"/>
                <a:cs typeface="+mn-cs"/>
              </a:rPr>
              <a:t>» Establish knowledge, skills and competency requirements</a:t>
            </a:r>
          </a:p>
          <a:p>
            <a:r>
              <a:rPr lang="en-CA" sz="1200" b="0" i="0" u="none" strike="noStrike" kern="1200" baseline="0" dirty="0" smtClean="0">
                <a:solidFill>
                  <a:schemeClr val="tx1"/>
                </a:solidFill>
                <a:latin typeface="+mn-lt"/>
                <a:ea typeface="+mn-ea"/>
                <a:cs typeface="+mn-cs"/>
              </a:rPr>
              <a:t>for key participants in the system including licensed</a:t>
            </a:r>
          </a:p>
          <a:p>
            <a:r>
              <a:rPr lang="en-CA" sz="1200" b="0" i="0" u="none" strike="noStrike" kern="1200" baseline="0" dirty="0" smtClean="0">
                <a:solidFill>
                  <a:schemeClr val="tx1"/>
                </a:solidFill>
                <a:latin typeface="+mn-lt"/>
                <a:ea typeface="+mn-ea"/>
                <a:cs typeface="+mn-cs"/>
              </a:rPr>
              <a:t>residential builders and building officials.</a:t>
            </a:r>
          </a:p>
          <a:p>
            <a:r>
              <a:rPr lang="en-CA" sz="1200" b="0" i="0" u="none" strike="noStrike" kern="1200" baseline="0" dirty="0" smtClean="0">
                <a:solidFill>
                  <a:schemeClr val="tx1"/>
                </a:solidFill>
                <a:latin typeface="+mn-lt"/>
                <a:ea typeface="+mn-ea"/>
                <a:cs typeface="+mn-cs"/>
              </a:rPr>
              <a:t>» Establish certification program for elevating device</a:t>
            </a:r>
          </a:p>
          <a:p>
            <a:r>
              <a:rPr lang="en-CA" sz="1200" b="0" i="0" u="none" strike="noStrike" kern="1200" baseline="0" dirty="0" smtClean="0">
                <a:solidFill>
                  <a:schemeClr val="tx1"/>
                </a:solidFill>
                <a:latin typeface="+mn-lt"/>
                <a:ea typeface="+mn-ea"/>
                <a:cs typeface="+mn-cs"/>
              </a:rPr>
              <a:t>mechanics under the Safety Standards Act.</a:t>
            </a:r>
          </a:p>
          <a:p>
            <a:endParaRPr lang="en-CA" sz="1200" b="0" i="0" u="none" strike="noStrike" kern="1200" baseline="0" dirty="0" smtClean="0">
              <a:solidFill>
                <a:schemeClr val="tx1"/>
              </a:solidFill>
              <a:latin typeface="+mn-lt"/>
              <a:ea typeface="+mn-ea"/>
              <a:cs typeface="+mn-cs"/>
            </a:endParaRPr>
          </a:p>
          <a:p>
            <a:endParaRPr lang="en-CA" dirty="0" smtClean="0"/>
          </a:p>
        </p:txBody>
      </p:sp>
      <p:sp>
        <p:nvSpPr>
          <p:cNvPr id="4" name="Slide Number Placeholder 3"/>
          <p:cNvSpPr>
            <a:spLocks noGrp="1"/>
          </p:cNvSpPr>
          <p:nvPr>
            <p:ph type="sldNum" sz="quarter" idx="10"/>
          </p:nvPr>
        </p:nvSpPr>
        <p:spPr/>
        <p:txBody>
          <a:bodyPr/>
          <a:lstStyle/>
          <a:p>
            <a:fld id="{EDB14D2C-3B99-4C1D-80B9-17038ECD3C37}" type="slidenum">
              <a:rPr lang="en-CA" smtClean="0"/>
              <a:t>29</a:t>
            </a:fld>
            <a:endParaRPr lang="en-CA" dirty="0"/>
          </a:p>
        </p:txBody>
      </p:sp>
    </p:spTree>
    <p:extLst>
      <p:ext uri="{BB962C8B-B14F-4D97-AF65-F5344CB8AC3E}">
        <p14:creationId xmlns:p14="http://schemas.microsoft.com/office/powerpoint/2010/main" val="301483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Starting</a:t>
            </a:r>
            <a:r>
              <a:rPr lang="en-CA" baseline="0" dirty="0" smtClean="0"/>
              <a:t> with an overview of Canada</a:t>
            </a:r>
          </a:p>
          <a:p>
            <a:r>
              <a:rPr lang="en-CA" baseline="0" dirty="0" smtClean="0"/>
              <a:t>  </a:t>
            </a:r>
          </a:p>
          <a:p>
            <a:r>
              <a:rPr lang="en-CA" baseline="0" dirty="0" smtClean="0"/>
              <a:t>Canada is the northern portion of North American (the continent) </a:t>
            </a:r>
          </a:p>
          <a:p>
            <a:r>
              <a:rPr lang="en-CA" baseline="0" dirty="0" smtClean="0"/>
              <a:t>Almost 10,000 square kilometres so a very large geographic area but very little population – about 35 million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3</a:t>
            </a:fld>
            <a:endParaRPr lang="en-CA" dirty="0"/>
          </a:p>
        </p:txBody>
      </p:sp>
    </p:spTree>
    <p:extLst>
      <p:ext uri="{BB962C8B-B14F-4D97-AF65-F5344CB8AC3E}">
        <p14:creationId xmlns:p14="http://schemas.microsoft.com/office/powerpoint/2010/main" val="13358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Housing First Strategy </a:t>
            </a:r>
          </a:p>
          <a:p>
            <a:r>
              <a:rPr lang="en-CA" dirty="0" smtClean="0"/>
              <a:t>‘new approach’ in Canada </a:t>
            </a:r>
          </a:p>
          <a:p>
            <a:r>
              <a:rPr lang="en-CA" dirty="0" smtClean="0"/>
              <a:t>Close presentation on a positive note = something that is ‘new’ to Canada and proving successful</a:t>
            </a:r>
            <a:r>
              <a:rPr lang="en-CA" baseline="0" dirty="0" smtClean="0"/>
              <a:t> in helping to house the homeless and hard to house </a:t>
            </a:r>
          </a:p>
          <a:p>
            <a:endParaRPr lang="en-CA" baseline="0" dirty="0" smtClean="0"/>
          </a:p>
          <a:p>
            <a:r>
              <a:rPr lang="en-CA" dirty="0" smtClean="0"/>
              <a:t>http://www.mentalhealthcommission.ca/English/issues/housing?routetoken=b20c553170dacd45d54dd312b7ba7e55&amp;terminitial=23   </a:t>
            </a:r>
          </a:p>
          <a:p>
            <a:endParaRPr lang="en-CA" dirty="0" smtClean="0"/>
          </a:p>
          <a:p>
            <a:r>
              <a:rPr lang="en-CA" b="1" dirty="0" smtClean="0"/>
              <a:t>What Is The Issue?</a:t>
            </a:r>
          </a:p>
          <a:p>
            <a:r>
              <a:rPr lang="en-CA" dirty="0" smtClean="0"/>
              <a:t>Despite our social security system, homelessness is a serious problem in Canada. An estimated 150,000 to 300,000 people are homeless across the country, </a:t>
            </a:r>
            <a:r>
              <a:rPr lang="en-CA" dirty="0" smtClean="0">
                <a:hlinkClick r:id="rId3" action="ppaction://hlinkfile"/>
              </a:rPr>
              <a:t>costing Canadians $1.4 billion each year</a:t>
            </a:r>
            <a:r>
              <a:rPr lang="en-CA" dirty="0" smtClean="0"/>
              <a:t> in health care, justice and social services costs. While many factors can lead to homelessness, mental health plays a significant role—an estimated 25 to 50 per cent of homeless people live with a mental health disorder. Solving this social crisis will require new ways of helping these critically vulnerable Canadians.</a:t>
            </a:r>
          </a:p>
          <a:p>
            <a:endParaRPr lang="en-CA" dirty="0" smtClean="0"/>
          </a:p>
          <a:p>
            <a:r>
              <a:rPr lang="en-CA" dirty="0" smtClean="0"/>
              <a:t>We know that the social determinants of health often make the difference between being able to live healthy, productive lives and being chronically ill and disadvantaged. Decent affordable housing is one of the essential building blocks for health and wellbeing. Without it, we all are more likely to become or stay ill and our efforts to take care of ourselves and our families can be  seriously hampered.</a:t>
            </a:r>
          </a:p>
          <a:p>
            <a:endParaRPr lang="en-CA" dirty="0" smtClean="0"/>
          </a:p>
          <a:p>
            <a:r>
              <a:rPr lang="en-CA" b="1" dirty="0" smtClean="0"/>
              <a:t>Recovery begins with a place to call home</a:t>
            </a:r>
            <a:r>
              <a:rPr lang="en-CA" dirty="0" smtClean="0"/>
              <a:t/>
            </a:r>
            <a:br>
              <a:rPr lang="en-CA" dirty="0" smtClean="0"/>
            </a:br>
            <a:r>
              <a:rPr lang="en-CA" dirty="0" smtClean="0"/>
              <a:t>For people living with mental illness who are homeless, recovery can’t happen without adequate housing. Not only do people experiencing homelessness face significant physical health risks—homelessness can </a:t>
            </a:r>
            <a:r>
              <a:rPr lang="en-CA" dirty="0" smtClean="0">
                <a:hlinkClick r:id="rId4" action="ppaction://hlinkfile"/>
              </a:rPr>
              <a:t>reduce a person's life expectancy by 20 years</a:t>
            </a:r>
            <a:r>
              <a:rPr lang="en-CA" dirty="0" smtClean="0"/>
              <a:t>—existing mental health problems can also be exacerbated. Without a home to provide an element of stability and control—a safe place to call their own—facing the daily challenges of life is nearly impossible.</a:t>
            </a:r>
          </a:p>
          <a:p>
            <a:endParaRPr lang="en-CA" dirty="0" smtClean="0"/>
          </a:p>
          <a:p>
            <a:r>
              <a:rPr lang="en-CA" b="1" dirty="0" smtClean="0"/>
              <a:t>Shifting the mental health and housing paradigm</a:t>
            </a:r>
            <a:r>
              <a:rPr lang="en-CA" dirty="0" smtClean="0"/>
              <a:t/>
            </a:r>
            <a:br>
              <a:rPr lang="en-CA" dirty="0" smtClean="0"/>
            </a:br>
            <a:r>
              <a:rPr lang="en-CA" dirty="0" smtClean="0"/>
              <a:t>The provision of housing has traditionally come after a person has achieved a certain level of recovery. That is, housing was not provided until the person could demonstrate certain life skills often tied to treatment, such as sobriety. Moreover, the housing provided to individuals meeting these conditions is not the kind most people would choose as it is often of low quality and  concentrated in a small number of neighbourhoods.</a:t>
            </a:r>
          </a:p>
          <a:p>
            <a:endParaRPr lang="en-CA" dirty="0" smtClean="0"/>
          </a:p>
          <a:p>
            <a:r>
              <a:rPr lang="en-CA" dirty="0" smtClean="0"/>
              <a:t>A Housing First approach represents a shift in the traditional paradigm—and is showing significant promise in helping people who are homeless and living with mental health issues. Programs using this approach provide housing to the people who need it most, and then provide them with the treatments and supports of their choosing. The Housing First orientation to recovery is beginning to be applied in some jurisdictions and has yielded positive results thus far—but more such programs are needed.</a:t>
            </a:r>
          </a:p>
          <a:p>
            <a:endParaRPr lang="en-CA" dirty="0" smtClean="0"/>
          </a:p>
          <a:p>
            <a:endParaRPr lang="en-CA" dirty="0" smtClean="0"/>
          </a:p>
          <a:p>
            <a:r>
              <a:rPr lang="en-CA" dirty="0" smtClean="0"/>
              <a:t>Mental Health Commission of Canada</a:t>
            </a:r>
          </a:p>
          <a:p>
            <a:r>
              <a:rPr lang="en-CA" dirty="0" smtClean="0"/>
              <a:t>At Home/Chez Soi  Study – final results just released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Released in April 2014, the </a:t>
            </a:r>
            <a:r>
              <a:rPr lang="en-CA" dirty="0" smtClean="0">
                <a:hlinkClick r:id="rId5" action="ppaction://hlinkfile"/>
              </a:rPr>
              <a:t>National At Home/Chez Soi Final Report</a:t>
            </a:r>
            <a:r>
              <a:rPr lang="en-CA" dirty="0" smtClean="0"/>
              <a:t> demonstrates that Housing First works to rapidly end homelessness for people experiencing mental illness, and can be effectively implemented in cities of different size and different cultural contexts. It also proves that Housing First is a sound investment, with every $10 invested in Housing First services resulting in an average savings of $9.60 for participants with high needs and $3.42 for participants with moderate needs.</a:t>
            </a:r>
          </a:p>
          <a:p>
            <a:endParaRPr lang="en-CA" dirty="0" smtClean="0"/>
          </a:p>
          <a:p>
            <a:endParaRPr lang="en-CA" dirty="0" smtClean="0"/>
          </a:p>
          <a:p>
            <a:r>
              <a:rPr lang="en-CA" dirty="0" smtClean="0"/>
              <a:t>SAVINGS = reduced</a:t>
            </a:r>
            <a:r>
              <a:rPr lang="en-CA" baseline="0" dirty="0" smtClean="0"/>
              <a:t> costs for policing, emergency services and other first responders, health services (much provided ‘free’ to residents), criminal justice system etc. </a:t>
            </a:r>
          </a:p>
          <a:p>
            <a:endParaRPr lang="en-CA" baseline="0" dirty="0" smtClean="0"/>
          </a:p>
          <a:p>
            <a:r>
              <a:rPr lang="en-CA" b="1" baseline="0" dirty="0" smtClean="0"/>
              <a:t>SAMI – Severe Addictions and Mental Illness</a:t>
            </a:r>
          </a:p>
          <a:p>
            <a:r>
              <a:rPr lang="en-CA" baseline="0" dirty="0" smtClean="0"/>
              <a:t>very challenging population to work with</a:t>
            </a:r>
          </a:p>
          <a:p>
            <a:r>
              <a:rPr lang="en-CA" baseline="0" dirty="0" smtClean="0"/>
              <a:t>New drugs = permanent changes to brain – likely never recover and will always need supports</a:t>
            </a:r>
          </a:p>
          <a:p>
            <a:r>
              <a:rPr lang="en-CA" baseline="0" dirty="0" smtClean="0"/>
              <a:t>Shift also in last 20 years to treatment of mentally ill in the community rather than large institutions = but community support is not always sufficient for SAMI </a:t>
            </a:r>
          </a:p>
          <a:p>
            <a:endParaRPr lang="en-CA" baseline="0" dirty="0" smtClean="0"/>
          </a:p>
          <a:p>
            <a:endParaRPr lang="en-CA" baseline="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30</a:t>
            </a:fld>
            <a:endParaRPr lang="en-CA" dirty="0"/>
          </a:p>
        </p:txBody>
      </p:sp>
    </p:spTree>
    <p:extLst>
      <p:ext uri="{BB962C8B-B14F-4D97-AF65-F5344CB8AC3E}">
        <p14:creationId xmlns:p14="http://schemas.microsoft.com/office/powerpoint/2010/main" val="3014831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Questions/discussion</a:t>
            </a:r>
          </a:p>
          <a:p>
            <a:endParaRPr lang="en-CA" dirty="0" smtClean="0"/>
          </a:p>
          <a:p>
            <a:r>
              <a:rPr lang="en-CA" dirty="0" smtClean="0"/>
              <a:t>Add other items once speak w</a:t>
            </a:r>
            <a:r>
              <a:rPr lang="en-CA" baseline="0" dirty="0" smtClean="0"/>
              <a:t> </a:t>
            </a:r>
            <a:r>
              <a:rPr lang="en-CA" baseline="0" dirty="0" err="1" smtClean="0"/>
              <a:t>Aysegyl</a:t>
            </a:r>
            <a:r>
              <a:rPr lang="en-CA" baseline="0" dirty="0" smtClean="0"/>
              <a:t> </a:t>
            </a:r>
          </a:p>
          <a:p>
            <a:endParaRPr lang="en-CA" dirty="0" smtClean="0"/>
          </a:p>
          <a:p>
            <a:endParaRPr lang="en-CA" dirty="0" smtClean="0"/>
          </a:p>
          <a:p>
            <a:endParaRPr lang="en-CA" dirty="0" smtClean="0"/>
          </a:p>
          <a:p>
            <a:r>
              <a:rPr lang="en-CA" dirty="0" smtClean="0"/>
              <a:t>Ideas</a:t>
            </a:r>
            <a:r>
              <a:rPr lang="en-CA" baseline="0" dirty="0" smtClean="0"/>
              <a:t> to add – April 22</a:t>
            </a:r>
          </a:p>
          <a:p>
            <a:r>
              <a:rPr lang="en-CA" baseline="0" dirty="0" smtClean="0"/>
              <a:t>Links to other provincial housing policies  e.g., NS, ON, MB</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31</a:t>
            </a:fld>
            <a:endParaRPr lang="en-CA" dirty="0"/>
          </a:p>
        </p:txBody>
      </p:sp>
    </p:spTree>
    <p:extLst>
      <p:ext uri="{BB962C8B-B14F-4D97-AF65-F5344CB8AC3E}">
        <p14:creationId xmlns:p14="http://schemas.microsoft.com/office/powerpoint/2010/main" val="1708822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provincial government has</a:t>
            </a:r>
            <a:r>
              <a:rPr lang="en-CA" sz="1200" kern="1200" baseline="0" dirty="0" smtClean="0">
                <a:solidFill>
                  <a:schemeClr val="tx1"/>
                </a:solidFill>
                <a:effectLst/>
                <a:latin typeface="+mn-lt"/>
                <a:ea typeface="+mn-ea"/>
                <a:cs typeface="+mn-cs"/>
              </a:rPr>
              <a:t> itself or regulates several plays in the housing world in BC;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Providing stewardship of the </a:t>
            </a:r>
            <a:r>
              <a:rPr lang="en-CA" sz="1200" u="sng" kern="1200" dirty="0" smtClean="0">
                <a:solidFill>
                  <a:schemeClr val="tx1"/>
                </a:solidFill>
                <a:effectLst/>
                <a:latin typeface="+mn-lt"/>
                <a:ea typeface="+mn-ea"/>
                <a:cs typeface="+mn-cs"/>
                <a:hlinkClick r:id="rId3"/>
              </a:rPr>
              <a:t>building code</a:t>
            </a:r>
            <a:r>
              <a:rPr lang="en-CA" sz="1200" u="sng"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creating efficiencies that make it easier for communities to approve options such as secondary suites. [http://www.bccodes.ca]</a:t>
            </a:r>
            <a:r>
              <a:rPr lang="en-CA" sz="1200" u="sng"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Developing uniform technical standards that simplify Building Code compliance.</a:t>
            </a:r>
          </a:p>
          <a:p>
            <a:pPr lvl="0"/>
            <a:r>
              <a:rPr lang="en-CA" sz="1200" kern="1200" dirty="0" smtClean="0">
                <a:solidFill>
                  <a:schemeClr val="tx1"/>
                </a:solidFill>
                <a:effectLst/>
                <a:latin typeface="+mn-lt"/>
                <a:ea typeface="+mn-ea"/>
                <a:cs typeface="+mn-cs"/>
              </a:rPr>
              <a:t>Ensuring effective regulation of real estate development and marketing, </a:t>
            </a:r>
            <a:r>
              <a:rPr lang="en-CA" sz="1200" u="sng" kern="1200" dirty="0" smtClean="0">
                <a:solidFill>
                  <a:schemeClr val="tx1"/>
                </a:solidFill>
                <a:effectLst/>
                <a:latin typeface="+mn-lt"/>
                <a:ea typeface="+mn-ea"/>
                <a:cs typeface="+mn-cs"/>
                <a:hlinkClick r:id="rId4"/>
              </a:rPr>
              <a:t>home warranty insurance</a:t>
            </a:r>
            <a:r>
              <a:rPr lang="en-CA" sz="1200" kern="1200" dirty="0" smtClean="0">
                <a:solidFill>
                  <a:schemeClr val="tx1"/>
                </a:solidFill>
                <a:effectLst/>
                <a:latin typeface="+mn-lt"/>
                <a:ea typeface="+mn-ea"/>
                <a:cs typeface="+mn-cs"/>
              </a:rPr>
              <a:t>, [http://www.hpo.bc.ca/] and </a:t>
            </a:r>
            <a:r>
              <a:rPr lang="en-CA" sz="1200" u="sng" kern="1200" dirty="0" smtClean="0">
                <a:solidFill>
                  <a:schemeClr val="tx1"/>
                </a:solidFill>
                <a:effectLst/>
                <a:latin typeface="+mn-lt"/>
                <a:ea typeface="+mn-ea"/>
                <a:cs typeface="+mn-cs"/>
                <a:hlinkClick r:id="rId5"/>
              </a:rPr>
              <a:t>landlord-tenant relations</a:t>
            </a:r>
            <a:r>
              <a:rPr lang="en-CA" sz="1200" kern="1200" dirty="0" smtClean="0">
                <a:solidFill>
                  <a:schemeClr val="tx1"/>
                </a:solidFill>
                <a:effectLst/>
                <a:latin typeface="+mn-lt"/>
                <a:ea typeface="+mn-ea"/>
                <a:cs typeface="+mn-cs"/>
              </a:rPr>
              <a:t> [http://www.rto.gov.bc.ca/] to protect </a:t>
            </a:r>
            <a:r>
              <a:rPr lang="en-CA" sz="1200" u="sng" kern="1200" dirty="0" smtClean="0">
                <a:solidFill>
                  <a:schemeClr val="tx1"/>
                </a:solidFill>
                <a:effectLst/>
                <a:latin typeface="+mn-lt"/>
                <a:ea typeface="+mn-ea"/>
                <a:cs typeface="+mn-cs"/>
                <a:hlinkClick r:id="rId6"/>
              </a:rPr>
              <a:t>buyers and renters</a:t>
            </a:r>
            <a:r>
              <a:rPr lang="en-CA" sz="1200" kern="1200" dirty="0" smtClean="0">
                <a:solidFill>
                  <a:schemeClr val="tx1"/>
                </a:solidFill>
                <a:effectLst/>
                <a:latin typeface="+mn-lt"/>
                <a:ea typeface="+mn-ea"/>
                <a:cs typeface="+mn-cs"/>
              </a:rPr>
              <a:t> [http://www2.gov.bc.ca/gov/theme.page?id=043ED83FA4319EF9EC01F4F5C5FD94FD].  </a:t>
            </a:r>
          </a:p>
          <a:p>
            <a:pPr lvl="0"/>
            <a:r>
              <a:rPr lang="en-CA" sz="1200" kern="1200" dirty="0" smtClean="0">
                <a:solidFill>
                  <a:schemeClr val="tx1"/>
                </a:solidFill>
                <a:effectLst/>
                <a:latin typeface="+mn-lt"/>
                <a:ea typeface="+mn-ea"/>
                <a:cs typeface="+mn-cs"/>
              </a:rPr>
              <a:t>Ensuring the effective regulation of land use planning and development finance.</a:t>
            </a:r>
          </a:p>
          <a:p>
            <a:pPr lvl="0"/>
            <a:r>
              <a:rPr lang="en-CA" sz="1200" kern="1200" dirty="0" smtClean="0">
                <a:solidFill>
                  <a:schemeClr val="tx1"/>
                </a:solidFill>
                <a:effectLst/>
                <a:latin typeface="+mn-lt"/>
                <a:ea typeface="+mn-ea"/>
                <a:cs typeface="+mn-cs"/>
              </a:rPr>
              <a:t>Investing in public transit.  </a:t>
            </a:r>
          </a:p>
          <a:p>
            <a:pPr lvl="0"/>
            <a:r>
              <a:rPr lang="en-CA" sz="1200" kern="1200" dirty="0" smtClean="0">
                <a:solidFill>
                  <a:schemeClr val="tx1"/>
                </a:solidFill>
                <a:effectLst/>
                <a:latin typeface="+mn-lt"/>
                <a:ea typeface="+mn-ea"/>
                <a:cs typeface="+mn-cs"/>
              </a:rPr>
              <a:t>Funding social housing programs and projects in communities across the province, through </a:t>
            </a:r>
            <a:r>
              <a:rPr lang="en-CA" sz="1200" u="sng" kern="1200" dirty="0" smtClean="0">
                <a:solidFill>
                  <a:schemeClr val="tx1"/>
                </a:solidFill>
                <a:effectLst/>
                <a:latin typeface="+mn-lt"/>
                <a:ea typeface="+mn-ea"/>
                <a:cs typeface="+mn-cs"/>
                <a:hlinkClick r:id="rId7"/>
              </a:rPr>
              <a:t>BC Housing</a:t>
            </a:r>
            <a:r>
              <a:rPr lang="en-CA" sz="1200" kern="1200" dirty="0" smtClean="0">
                <a:solidFill>
                  <a:schemeClr val="tx1"/>
                </a:solidFill>
                <a:effectLst/>
                <a:latin typeface="+mn-lt"/>
                <a:ea typeface="+mn-ea"/>
                <a:cs typeface="+mn-cs"/>
              </a:rPr>
              <a:t>, [www.bchousing.org] and in partnership with local governments</a:t>
            </a:r>
            <a:r>
              <a:rPr lang="en-CA" sz="1200" u="sng" kern="1200" dirty="0" smtClean="0">
                <a:solidFill>
                  <a:schemeClr val="tx1"/>
                </a:solidFill>
                <a:effectLst/>
                <a:latin typeface="+mn-lt"/>
                <a:ea typeface="+mn-ea"/>
                <a:cs typeface="+mn-cs"/>
              </a:rPr>
              <a:t>, non-profit agencies,</a:t>
            </a:r>
            <a:r>
              <a:rPr lang="en-CA" sz="1200" kern="1200" dirty="0" smtClean="0">
                <a:solidFill>
                  <a:schemeClr val="tx1"/>
                </a:solidFill>
                <a:effectLst/>
                <a:latin typeface="+mn-lt"/>
                <a:ea typeface="+mn-ea"/>
                <a:cs typeface="+mn-cs"/>
              </a:rPr>
              <a:t> and other housing stakeholders.  </a:t>
            </a:r>
          </a:p>
          <a:p>
            <a:pPr lvl="0"/>
            <a:r>
              <a:rPr lang="en-CA" sz="1200" kern="1200" dirty="0" smtClean="0">
                <a:solidFill>
                  <a:schemeClr val="tx1"/>
                </a:solidFill>
                <a:effectLst/>
                <a:latin typeface="+mn-lt"/>
                <a:ea typeface="+mn-ea"/>
                <a:cs typeface="+mn-cs"/>
              </a:rPr>
              <a:t>Providing targeted rent supplements to keep the cost of private market rentals affordable for low-income </a:t>
            </a:r>
            <a:r>
              <a:rPr lang="en-CA" sz="1200" u="sng" kern="1200" dirty="0" smtClean="0">
                <a:solidFill>
                  <a:schemeClr val="tx1"/>
                </a:solidFill>
                <a:effectLst/>
                <a:latin typeface="+mn-lt"/>
                <a:ea typeface="+mn-ea"/>
                <a:cs typeface="+mn-cs"/>
                <a:hlinkClick r:id="rId8"/>
              </a:rPr>
              <a:t>working families</a:t>
            </a:r>
            <a:r>
              <a:rPr lang="en-CA" sz="1200" kern="1200" dirty="0" smtClean="0">
                <a:solidFill>
                  <a:schemeClr val="tx1"/>
                </a:solidFill>
                <a:effectLst/>
                <a:latin typeface="+mn-lt"/>
                <a:ea typeface="+mn-ea"/>
                <a:cs typeface="+mn-cs"/>
              </a:rPr>
              <a:t> and </a:t>
            </a:r>
            <a:r>
              <a:rPr lang="en-CA" sz="1200" u="sng" kern="1200" dirty="0" smtClean="0">
                <a:solidFill>
                  <a:schemeClr val="tx1"/>
                </a:solidFill>
                <a:effectLst/>
                <a:latin typeface="+mn-lt"/>
                <a:ea typeface="+mn-ea"/>
                <a:cs typeface="+mn-cs"/>
                <a:hlinkClick r:id="rId9"/>
              </a:rPr>
              <a:t>seniors</a:t>
            </a:r>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Providing financial assistance, such as the </a:t>
            </a:r>
            <a:r>
              <a:rPr lang="en-CA" sz="1200" u="sng" kern="1200" dirty="0" smtClean="0">
                <a:solidFill>
                  <a:schemeClr val="tx1"/>
                </a:solidFill>
                <a:effectLst/>
                <a:latin typeface="+mn-lt"/>
                <a:ea typeface="+mn-ea"/>
                <a:cs typeface="+mn-cs"/>
                <a:hlinkClick r:id="rId10"/>
              </a:rPr>
              <a:t>Home Owner Grants</a:t>
            </a:r>
            <a:r>
              <a:rPr lang="en-CA" sz="1200" kern="1200" dirty="0" smtClean="0">
                <a:solidFill>
                  <a:schemeClr val="tx1"/>
                </a:solidFill>
                <a:effectLst/>
                <a:latin typeface="+mn-lt"/>
                <a:ea typeface="+mn-ea"/>
                <a:cs typeface="+mn-cs"/>
              </a:rPr>
              <a:t> [http://www.sbr.gov.bc.ca/individuals/Property_Taxes/Home_Owner_Grant/hog.htm] to help pay property taxes, </a:t>
            </a:r>
            <a:r>
              <a:rPr lang="en-CA" sz="1200" u="sng" kern="1200" dirty="0" smtClean="0">
                <a:solidFill>
                  <a:schemeClr val="tx1"/>
                </a:solidFill>
                <a:effectLst/>
                <a:latin typeface="+mn-lt"/>
                <a:ea typeface="+mn-ea"/>
                <a:cs typeface="+mn-cs"/>
                <a:hlinkClick r:id="rId11"/>
              </a:rPr>
              <a:t>Property Tax Deferment Programs</a:t>
            </a:r>
            <a:r>
              <a:rPr lang="en-CA" sz="1200" kern="1200" dirty="0" smtClean="0">
                <a:solidFill>
                  <a:schemeClr val="tx1"/>
                </a:solidFill>
                <a:effectLst/>
                <a:latin typeface="+mn-lt"/>
                <a:ea typeface="+mn-ea"/>
                <a:cs typeface="+mn-cs"/>
              </a:rPr>
              <a:t>, [http://www.sbr.gov.bc.ca/individuals/Property_Taxes/Property_Tax_Deferment/ptd.htm] tax exemptions through the </a:t>
            </a:r>
            <a:r>
              <a:rPr lang="en-CA" sz="1200" u="sng" kern="1200" dirty="0" smtClean="0">
                <a:solidFill>
                  <a:schemeClr val="tx1"/>
                </a:solidFill>
                <a:effectLst/>
                <a:latin typeface="+mn-lt"/>
                <a:ea typeface="+mn-ea"/>
                <a:cs typeface="+mn-cs"/>
                <a:hlinkClick r:id="rId12"/>
              </a:rPr>
              <a:t>First Time Home Buyers’ Program</a:t>
            </a:r>
            <a:r>
              <a:rPr lang="en-CA" sz="1200" kern="1200" dirty="0" smtClean="0">
                <a:solidFill>
                  <a:schemeClr val="tx1"/>
                </a:solidFill>
                <a:effectLst/>
                <a:latin typeface="+mn-lt"/>
                <a:ea typeface="+mn-ea"/>
                <a:cs typeface="+mn-cs"/>
              </a:rPr>
              <a:t>, [http://www.sbr.gov.bc.ca/documents_library/brochures/FirstTimeHomeBuyer.pdf] </a:t>
            </a:r>
            <a:r>
              <a:rPr lang="en-CA" sz="1200" u="sng" kern="1200" dirty="0" smtClean="0">
                <a:solidFill>
                  <a:schemeClr val="tx1"/>
                </a:solidFill>
                <a:effectLst/>
                <a:latin typeface="+mn-lt"/>
                <a:ea typeface="+mn-ea"/>
                <a:cs typeface="+mn-cs"/>
                <a:hlinkClick r:id="rId13"/>
              </a:rPr>
              <a:t>Home Adaptations for Independence</a:t>
            </a:r>
            <a:r>
              <a:rPr lang="en-CA" sz="1200" kern="1200" dirty="0" smtClean="0">
                <a:solidFill>
                  <a:schemeClr val="tx1"/>
                </a:solidFill>
                <a:effectLst/>
                <a:latin typeface="+mn-lt"/>
                <a:ea typeface="+mn-ea"/>
                <a:cs typeface="+mn-cs"/>
              </a:rPr>
              <a:t> [http://www.bchousing.org/Initiatives/Renovating/HAFI] and the </a:t>
            </a:r>
            <a:r>
              <a:rPr lang="en-CA" sz="1200" u="sng" kern="1200" dirty="0" smtClean="0">
                <a:solidFill>
                  <a:schemeClr val="tx1"/>
                </a:solidFill>
                <a:effectLst/>
                <a:latin typeface="+mn-lt"/>
                <a:ea typeface="+mn-ea"/>
                <a:cs typeface="+mn-cs"/>
                <a:hlinkClick r:id="rId14"/>
              </a:rPr>
              <a:t>Seniors’ Home Renovation Tax Credit</a:t>
            </a:r>
            <a:r>
              <a:rPr lang="en-CA" sz="1200" kern="1200" dirty="0" smtClean="0">
                <a:solidFill>
                  <a:schemeClr val="tx1"/>
                </a:solidFill>
                <a:effectLst/>
                <a:latin typeface="+mn-lt"/>
                <a:ea typeface="+mn-ea"/>
                <a:cs typeface="+mn-cs"/>
              </a:rPr>
              <a:t>. [http://www.sbr.gov.bc.ca/individuals/Income_Taxes/Personal_Income_Tax/tax_credits/seniors_home_reno.htm]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Local Government Role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Much of this website outlines actions local governments can take to enhance housing affordability in their communities. Some of these actions include: </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Adopting Regional Growth Strategies and community and neighbourhood plans that encourage affordable housing units.  </a:t>
            </a:r>
          </a:p>
          <a:p>
            <a:pPr lvl="0"/>
            <a:r>
              <a:rPr lang="en-CA" sz="1200" kern="1200" dirty="0" smtClean="0">
                <a:solidFill>
                  <a:schemeClr val="tx1"/>
                </a:solidFill>
                <a:effectLst/>
                <a:latin typeface="+mn-lt"/>
                <a:ea typeface="+mn-ea"/>
                <a:cs typeface="+mn-cs"/>
              </a:rPr>
              <a:t>Nurturing a housing friendly regulatory environment by allowing secondary suites and promoting increased density and housing options. </a:t>
            </a:r>
          </a:p>
          <a:p>
            <a:pPr lvl="0"/>
            <a:r>
              <a:rPr lang="en-CA" sz="1200" kern="1200" dirty="0" smtClean="0">
                <a:solidFill>
                  <a:schemeClr val="tx1"/>
                </a:solidFill>
                <a:effectLst/>
                <a:latin typeface="+mn-lt"/>
                <a:ea typeface="+mn-ea"/>
                <a:cs typeface="+mn-cs"/>
              </a:rPr>
              <a:t>Establishing pre-zoned land for development and higher density transit corridors.  </a:t>
            </a:r>
          </a:p>
          <a:p>
            <a:pPr lvl="0"/>
            <a:r>
              <a:rPr lang="en-CA" sz="1200" kern="1200" dirty="0" smtClean="0">
                <a:solidFill>
                  <a:schemeClr val="tx1"/>
                </a:solidFill>
                <a:effectLst/>
                <a:latin typeface="+mn-lt"/>
                <a:ea typeface="+mn-ea"/>
                <a:cs typeface="+mn-cs"/>
              </a:rPr>
              <a:t>Providing property tax incentives to build new affordable housing and renovate existing affordable housing. </a:t>
            </a:r>
          </a:p>
          <a:p>
            <a:pPr lvl="0"/>
            <a:r>
              <a:rPr lang="en-CA" sz="1200" kern="1200" dirty="0" smtClean="0">
                <a:solidFill>
                  <a:schemeClr val="tx1"/>
                </a:solidFill>
                <a:effectLst/>
                <a:latin typeface="+mn-lt"/>
                <a:ea typeface="+mn-ea"/>
                <a:cs typeface="+mn-cs"/>
              </a:rPr>
              <a:t>Streamlining development approval processes.</a:t>
            </a:r>
          </a:p>
          <a:p>
            <a:pPr lvl="0"/>
            <a:r>
              <a:rPr lang="en-CA" sz="1200" kern="1200" dirty="0" smtClean="0">
                <a:solidFill>
                  <a:schemeClr val="tx1"/>
                </a:solidFill>
                <a:effectLst/>
                <a:latin typeface="+mn-lt"/>
                <a:ea typeface="+mn-ea"/>
                <a:cs typeface="+mn-cs"/>
              </a:rPr>
              <a:t>Providing targeted reductions for development cost charges and permitting fees.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Learn more about these and other options on the </a:t>
            </a:r>
            <a:r>
              <a:rPr lang="en-CA" sz="1200" b="1" kern="1200" dirty="0" smtClean="0">
                <a:solidFill>
                  <a:schemeClr val="tx1"/>
                </a:solidFill>
                <a:effectLst/>
                <a:latin typeface="+mn-lt"/>
                <a:ea typeface="+mn-ea"/>
                <a:cs typeface="+mn-cs"/>
              </a:rPr>
              <a:t>Policy</a:t>
            </a:r>
            <a:r>
              <a:rPr lang="en-CA" sz="1200" kern="1200" dirty="0" smtClean="0">
                <a:solidFill>
                  <a:schemeClr val="tx1"/>
                </a:solidFill>
                <a:effectLst/>
                <a:latin typeface="+mn-lt"/>
                <a:ea typeface="+mn-ea"/>
                <a:cs typeface="+mn-cs"/>
              </a:rPr>
              <a:t> and </a:t>
            </a:r>
            <a:r>
              <a:rPr lang="en-CA" sz="1200" b="1" kern="1200" dirty="0" smtClean="0">
                <a:solidFill>
                  <a:schemeClr val="tx1"/>
                </a:solidFill>
                <a:effectLst/>
                <a:latin typeface="+mn-lt"/>
                <a:ea typeface="+mn-ea"/>
                <a:cs typeface="+mn-cs"/>
              </a:rPr>
              <a:t>Implementation</a:t>
            </a:r>
            <a:r>
              <a:rPr lang="en-CA" sz="1200" kern="1200" dirty="0" smtClean="0">
                <a:solidFill>
                  <a:schemeClr val="tx1"/>
                </a:solidFill>
                <a:effectLst/>
                <a:latin typeface="+mn-lt"/>
                <a:ea typeface="+mn-ea"/>
                <a:cs typeface="+mn-cs"/>
              </a:rPr>
              <a:t> sections of this site.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Federal Role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federal government also plays a key role in housing. Some of the federal activities include:</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Partnering with the province to provide investments in social housing. </a:t>
            </a:r>
          </a:p>
          <a:p>
            <a:pPr lvl="0"/>
            <a:r>
              <a:rPr lang="en-CA" sz="1200" kern="1200" dirty="0" smtClean="0">
                <a:solidFill>
                  <a:schemeClr val="tx1"/>
                </a:solidFill>
                <a:effectLst/>
                <a:latin typeface="+mn-lt"/>
                <a:ea typeface="+mn-ea"/>
                <a:cs typeface="+mn-cs"/>
              </a:rPr>
              <a:t>Providing </a:t>
            </a:r>
            <a:r>
              <a:rPr lang="en-CA" sz="1200" u="sng" kern="1200" dirty="0" smtClean="0">
                <a:solidFill>
                  <a:schemeClr val="tx1"/>
                </a:solidFill>
                <a:effectLst/>
                <a:latin typeface="+mn-lt"/>
                <a:ea typeface="+mn-ea"/>
                <a:cs typeface="+mn-cs"/>
                <a:hlinkClick r:id="rId15"/>
              </a:rPr>
              <a:t>seed funding</a:t>
            </a:r>
            <a:r>
              <a:rPr lang="en-CA" sz="1200" kern="1200" dirty="0" smtClean="0">
                <a:solidFill>
                  <a:schemeClr val="tx1"/>
                </a:solidFill>
                <a:effectLst/>
                <a:latin typeface="+mn-lt"/>
                <a:ea typeface="+mn-ea"/>
                <a:cs typeface="+mn-cs"/>
              </a:rPr>
              <a:t> and </a:t>
            </a:r>
            <a:r>
              <a:rPr lang="en-CA" sz="1200" u="sng" kern="1200" dirty="0" smtClean="0">
                <a:solidFill>
                  <a:schemeClr val="tx1"/>
                </a:solidFill>
                <a:effectLst/>
                <a:latin typeface="+mn-lt"/>
                <a:ea typeface="+mn-ea"/>
                <a:cs typeface="+mn-cs"/>
                <a:hlinkClick r:id="rId16"/>
              </a:rPr>
              <a:t>proposal development funding</a:t>
            </a:r>
            <a:r>
              <a:rPr lang="en-CA" sz="1200" kern="1200" dirty="0" smtClean="0">
                <a:solidFill>
                  <a:schemeClr val="tx1"/>
                </a:solidFill>
                <a:effectLst/>
                <a:latin typeface="+mn-lt"/>
                <a:ea typeface="+mn-ea"/>
                <a:cs typeface="+mn-cs"/>
              </a:rPr>
              <a:t> at the early stages of an affordable housing project through the </a:t>
            </a:r>
            <a:r>
              <a:rPr lang="en-CA" sz="1200" u="sng" kern="1200" dirty="0" smtClean="0">
                <a:solidFill>
                  <a:schemeClr val="tx1"/>
                </a:solidFill>
                <a:effectLst/>
                <a:latin typeface="+mn-lt"/>
                <a:ea typeface="+mn-ea"/>
                <a:cs typeface="+mn-cs"/>
                <a:hlinkClick r:id="rId17"/>
              </a:rPr>
              <a:t>Canada Mortgage and Housing Corporation</a:t>
            </a:r>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Providing financial assistance through tax credits and exemptions, such as the </a:t>
            </a:r>
          </a:p>
          <a:p>
            <a:r>
              <a:rPr lang="en-CA" sz="1200" u="sng" kern="1200" dirty="0" smtClean="0">
                <a:solidFill>
                  <a:schemeClr val="tx1"/>
                </a:solidFill>
                <a:effectLst/>
                <a:latin typeface="+mn-lt"/>
                <a:ea typeface="+mn-ea"/>
                <a:cs typeface="+mn-cs"/>
                <a:hlinkClick r:id="rId18"/>
              </a:rPr>
              <a:t>First Time Home Buyer’s Tax Credit</a:t>
            </a:r>
            <a:r>
              <a:rPr lang="en-CA" sz="1200" kern="1200" dirty="0" smtClean="0">
                <a:solidFill>
                  <a:schemeClr val="tx1"/>
                </a:solidFill>
                <a:effectLst/>
                <a:latin typeface="+mn-lt"/>
                <a:ea typeface="+mn-ea"/>
                <a:cs typeface="+mn-cs"/>
              </a:rPr>
              <a:t>, [http://www.cra-arc.gc.ca/gncy/bdgt/2009/fqhbtc-eng.html]</a:t>
            </a:r>
          </a:p>
          <a:p>
            <a:r>
              <a:rPr lang="en-CA" sz="1200" u="sng" kern="1200" dirty="0" smtClean="0">
                <a:solidFill>
                  <a:schemeClr val="tx1"/>
                </a:solidFill>
                <a:effectLst/>
                <a:latin typeface="+mn-lt"/>
                <a:ea typeface="+mn-ea"/>
                <a:cs typeface="+mn-cs"/>
                <a:hlinkClick r:id="rId19"/>
              </a:rPr>
              <a:t>Home Buyers’ Plan</a:t>
            </a:r>
            <a:r>
              <a:rPr lang="en-CA" sz="1200" kern="1200" dirty="0" smtClean="0">
                <a:solidFill>
                  <a:schemeClr val="tx1"/>
                </a:solidFill>
                <a:effectLst/>
                <a:latin typeface="+mn-lt"/>
                <a:ea typeface="+mn-ea"/>
                <a:cs typeface="+mn-cs"/>
              </a:rPr>
              <a:t> [http://www.cra-arc.gc.ca/tx/ndvdls/tpcs/rrsp-reer/hbp-rap/]</a:t>
            </a:r>
          </a:p>
          <a:p>
            <a:r>
              <a:rPr lang="en-CA" sz="1200" kern="1200" dirty="0" smtClean="0">
                <a:solidFill>
                  <a:schemeClr val="tx1"/>
                </a:solidFill>
                <a:effectLst/>
                <a:latin typeface="+mn-lt"/>
                <a:ea typeface="+mn-ea"/>
                <a:cs typeface="+mn-cs"/>
              </a:rPr>
              <a:t>and </a:t>
            </a:r>
            <a:r>
              <a:rPr lang="en-CA" sz="1200" u="sng" kern="1200" dirty="0" smtClean="0">
                <a:solidFill>
                  <a:schemeClr val="tx1"/>
                </a:solidFill>
                <a:effectLst/>
                <a:latin typeface="+mn-lt"/>
                <a:ea typeface="+mn-ea"/>
                <a:cs typeface="+mn-cs"/>
                <a:hlinkClick r:id="rId20"/>
              </a:rPr>
              <a:t>exemption from capital gains tax for principal residences</a:t>
            </a:r>
            <a:r>
              <a:rPr lang="en-CA" sz="1200" kern="1200" dirty="0" smtClean="0">
                <a:solidFill>
                  <a:schemeClr val="tx1"/>
                </a:solidFill>
                <a:effectLst/>
                <a:latin typeface="+mn-lt"/>
                <a:ea typeface="+mn-ea"/>
                <a:cs typeface="+mn-cs"/>
              </a:rPr>
              <a:t>. [http://www.cra-arc.gc.ca/tx/ndvdls/tpcs/ncm-tx/rtrn/cmpltng/rprtng-ncm/lns101-170/127/rsdnc/menu-eng.html]</a:t>
            </a:r>
          </a:p>
          <a:p>
            <a:pPr lvl="0"/>
            <a:r>
              <a:rPr lang="en-CA" sz="1200" kern="1200" dirty="0" smtClean="0">
                <a:solidFill>
                  <a:schemeClr val="tx1"/>
                </a:solidFill>
                <a:effectLst/>
                <a:latin typeface="+mn-lt"/>
                <a:ea typeface="+mn-ea"/>
                <a:cs typeface="+mn-cs"/>
              </a:rPr>
              <a:t>Providing </a:t>
            </a:r>
            <a:r>
              <a:rPr lang="en-CA" sz="1200" u="sng" kern="1200" dirty="0" smtClean="0">
                <a:solidFill>
                  <a:schemeClr val="tx1"/>
                </a:solidFill>
                <a:effectLst/>
                <a:latin typeface="+mn-lt"/>
                <a:ea typeface="+mn-ea"/>
                <a:cs typeface="+mn-cs"/>
                <a:hlinkClick r:id="rId21"/>
              </a:rPr>
              <a:t>mortgage insurance</a:t>
            </a:r>
            <a:r>
              <a:rPr lang="en-CA" sz="1200" kern="1200" dirty="0" smtClean="0">
                <a:solidFill>
                  <a:schemeClr val="tx1"/>
                </a:solidFill>
                <a:effectLst/>
                <a:latin typeface="+mn-lt"/>
                <a:ea typeface="+mn-ea"/>
                <a:cs typeface="+mn-cs"/>
              </a:rPr>
              <a:t> to assist homeowners who buy homes with lower down payments.  [http://cmhc.ca/en/co/moloin/index.cfm]</a:t>
            </a:r>
          </a:p>
          <a:p>
            <a:pPr lvl="0"/>
            <a:r>
              <a:rPr lang="en-CA" sz="1200" kern="1200" dirty="0" smtClean="0">
                <a:solidFill>
                  <a:schemeClr val="tx1"/>
                </a:solidFill>
                <a:effectLst/>
                <a:latin typeface="+mn-lt"/>
                <a:ea typeface="+mn-ea"/>
                <a:cs typeface="+mn-cs"/>
              </a:rPr>
              <a:t>Undertaking research on the housing market and related topics, through the </a:t>
            </a:r>
            <a:r>
              <a:rPr lang="en-CA" sz="1200" u="sng" kern="1200" dirty="0" smtClean="0">
                <a:solidFill>
                  <a:schemeClr val="tx1"/>
                </a:solidFill>
                <a:effectLst/>
                <a:latin typeface="+mn-lt"/>
                <a:ea typeface="+mn-ea"/>
                <a:cs typeface="+mn-cs"/>
                <a:hlinkClick r:id="rId22"/>
              </a:rPr>
              <a:t>Canada Mortgage and Housing Corporation</a:t>
            </a:r>
            <a:r>
              <a:rPr lang="en-CA" sz="1200" kern="1200" dirty="0" smtClean="0">
                <a:solidFill>
                  <a:schemeClr val="tx1"/>
                </a:solidFill>
                <a:effectLst/>
                <a:latin typeface="+mn-lt"/>
                <a:ea typeface="+mn-ea"/>
                <a:cs typeface="+mn-cs"/>
              </a:rPr>
              <a:t>. [http://www.cmhc-schl.ca/en/index.cfm]</a:t>
            </a: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32</a:t>
            </a:fld>
            <a:endParaRPr lang="en-CA" dirty="0"/>
          </a:p>
        </p:txBody>
      </p:sp>
    </p:spTree>
    <p:extLst>
      <p:ext uri="{BB962C8B-B14F-4D97-AF65-F5344CB8AC3E}">
        <p14:creationId xmlns:p14="http://schemas.microsoft.com/office/powerpoint/2010/main" val="111553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History – briefly</a:t>
            </a:r>
          </a:p>
          <a:p>
            <a:endParaRPr lang="en-CA" dirty="0" smtClean="0"/>
          </a:p>
          <a:p>
            <a:r>
              <a:rPr lang="en-CA" sz="1200" dirty="0" smtClean="0"/>
              <a:t>Late 15</a:t>
            </a:r>
            <a:r>
              <a:rPr lang="en-CA" sz="1200" baseline="30000" dirty="0" smtClean="0"/>
              <a:t>th</a:t>
            </a:r>
            <a:r>
              <a:rPr lang="en-CA" sz="1200" dirty="0" smtClean="0"/>
              <a:t> century, British and French colonies on Atlantic coast</a:t>
            </a:r>
          </a:p>
          <a:p>
            <a:r>
              <a:rPr lang="en-CA" sz="1200" dirty="0" smtClean="0"/>
              <a:t>Eventually, United Kingdom gained territories</a:t>
            </a:r>
          </a:p>
          <a:p>
            <a:r>
              <a:rPr lang="en-CA" sz="1200" dirty="0" smtClean="0"/>
              <a:t>British North American Act of 1867 – three colonies formed Dominion of Canada</a:t>
            </a:r>
          </a:p>
          <a:p>
            <a:r>
              <a:rPr lang="en-CA" sz="1200" dirty="0" smtClean="0"/>
              <a:t>More colonies added to the self-governing dominion</a:t>
            </a:r>
          </a:p>
          <a:p>
            <a:r>
              <a:rPr lang="en-CA" sz="1200" dirty="0" smtClean="0"/>
              <a:t>1931 Britain granted Canada full independence</a:t>
            </a:r>
          </a:p>
          <a:p>
            <a:r>
              <a:rPr lang="en-CA" sz="1200" dirty="0" smtClean="0"/>
              <a:t>1982 – last ties dissolved</a:t>
            </a:r>
          </a:p>
          <a:p>
            <a:r>
              <a:rPr lang="en-CA" sz="1200" dirty="0" smtClean="0"/>
              <a:t>Aboriginal peoples were living in these colonies when Canada formed – still present today </a:t>
            </a:r>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4</a:t>
            </a:fld>
            <a:endParaRPr lang="en-CA" dirty="0"/>
          </a:p>
        </p:txBody>
      </p:sp>
    </p:spTree>
    <p:extLst>
      <p:ext uri="{BB962C8B-B14F-4D97-AF65-F5344CB8AC3E}">
        <p14:creationId xmlns:p14="http://schemas.microsoft.com/office/powerpoint/2010/main" val="273995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CA" dirty="0" smtClean="0"/>
              <a:t>Canada Today - snapshot</a:t>
            </a:r>
          </a:p>
          <a:p>
            <a:pPr marL="0" indent="0">
              <a:buFont typeface="Wingdings" panose="05000000000000000000" pitchFamily="2" charset="2"/>
              <a:buNone/>
            </a:pPr>
            <a:endParaRPr lang="en-CA" dirty="0" smtClean="0"/>
          </a:p>
          <a:p>
            <a:pPr marL="171450" indent="-171450">
              <a:buFont typeface="Wingdings" panose="05000000000000000000" pitchFamily="2" charset="2"/>
              <a:buChar char="q"/>
            </a:pPr>
            <a:r>
              <a:rPr lang="en-CA" sz="1200" dirty="0" smtClean="0"/>
              <a:t>10 provinces = southern, more powers and more people</a:t>
            </a:r>
          </a:p>
          <a:p>
            <a:pPr marL="171450" indent="-171450">
              <a:buFont typeface="Wingdings" panose="05000000000000000000" pitchFamily="2" charset="2"/>
              <a:buChar char="q"/>
            </a:pPr>
            <a:r>
              <a:rPr lang="en-CA" sz="1200" dirty="0" smtClean="0"/>
              <a:t>3 territories = all in the north, represent large area but only about 100,000 people </a:t>
            </a:r>
          </a:p>
          <a:p>
            <a:pPr marL="628650" lvl="1" indent="-171450">
              <a:buFont typeface="Wingdings" panose="05000000000000000000" pitchFamily="2" charset="2"/>
              <a:buChar char="q"/>
            </a:pPr>
            <a:r>
              <a:rPr lang="en-CA" sz="1200" dirty="0" smtClean="0"/>
              <a:t>P&amp;Ts</a:t>
            </a:r>
            <a:r>
              <a:rPr lang="en-CA" sz="1200" baseline="0" dirty="0" smtClean="0"/>
              <a:t> are d</a:t>
            </a:r>
            <a:r>
              <a:rPr lang="en-CA" sz="1200" dirty="0" smtClean="0"/>
              <a:t>ivisions</a:t>
            </a:r>
            <a:r>
              <a:rPr lang="en-CA" sz="1200" baseline="0" dirty="0" smtClean="0"/>
              <a:t> within the country – much like states in the United States – have powers such that there are some differences among them in day to day living</a:t>
            </a:r>
          </a:p>
          <a:p>
            <a:pPr marL="628650" lvl="1" indent="-171450">
              <a:buFont typeface="Wingdings" panose="05000000000000000000" pitchFamily="2" charset="2"/>
              <a:buChar char="q"/>
            </a:pPr>
            <a:endParaRPr lang="en-CA" sz="1200" dirty="0" smtClean="0"/>
          </a:p>
          <a:p>
            <a:pPr marL="171450" indent="-171450">
              <a:buFont typeface="Wingdings" panose="05000000000000000000" pitchFamily="2" charset="2"/>
              <a:buChar char="q"/>
            </a:pPr>
            <a:r>
              <a:rPr lang="en-CA" sz="1200" dirty="0" smtClean="0"/>
              <a:t>10 million square km (second largest country by area)</a:t>
            </a:r>
          </a:p>
          <a:p>
            <a:pPr marL="171450" indent="-171450">
              <a:buFont typeface="Wingdings" panose="05000000000000000000" pitchFamily="2" charset="2"/>
              <a:buChar char="q"/>
            </a:pPr>
            <a:r>
              <a:rPr lang="en-CA" sz="1200" dirty="0" smtClean="0"/>
              <a:t>35 million people</a:t>
            </a:r>
          </a:p>
          <a:p>
            <a:pPr marL="628650" lvl="1" indent="-171450">
              <a:buFont typeface="Wingdings" panose="05000000000000000000" pitchFamily="2" charset="2"/>
              <a:buChar char="q"/>
            </a:pPr>
            <a:r>
              <a:rPr lang="en-CA" sz="1200" dirty="0" smtClean="0"/>
              <a:t>Large, sparsely populated</a:t>
            </a:r>
            <a:r>
              <a:rPr lang="en-CA" sz="1200" baseline="0" dirty="0" smtClean="0"/>
              <a:t> country</a:t>
            </a:r>
          </a:p>
          <a:p>
            <a:pPr marL="628650" lvl="1" indent="-171450">
              <a:buFont typeface="Wingdings" panose="05000000000000000000" pitchFamily="2" charset="2"/>
              <a:buChar char="q"/>
            </a:pPr>
            <a:endParaRPr lang="en-CA" sz="1200" dirty="0" smtClean="0"/>
          </a:p>
          <a:p>
            <a:pPr marL="171450" indent="-171450">
              <a:buFont typeface="Wingdings" panose="05000000000000000000" pitchFamily="2" charset="2"/>
              <a:buChar char="q"/>
            </a:pPr>
            <a:r>
              <a:rPr lang="en-CA" sz="1200" dirty="0" smtClean="0"/>
              <a:t>Border shared with United States (and France) </a:t>
            </a:r>
          </a:p>
          <a:p>
            <a:pPr marL="171450" indent="-171450">
              <a:buFont typeface="Wingdings" panose="05000000000000000000" pitchFamily="2" charset="2"/>
              <a:buChar char="q"/>
            </a:pPr>
            <a:r>
              <a:rPr lang="en-CA" sz="1200" dirty="0" smtClean="0"/>
              <a:t>Vast majority of population live within 200 km of USA</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200" baseline="0" dirty="0" smtClean="0"/>
              <a:t>Linear – most people live relatively close to the southern border with the United States </a:t>
            </a:r>
          </a:p>
          <a:p>
            <a:pPr marL="628650" lvl="1" indent="-171450">
              <a:buFont typeface="Wingdings" panose="05000000000000000000" pitchFamily="2" charset="2"/>
              <a:buChar char="q"/>
            </a:pPr>
            <a:endParaRPr lang="en-CA" sz="1200" dirty="0" smtClean="0"/>
          </a:p>
          <a:p>
            <a:pPr marL="171450" indent="-171450">
              <a:buFont typeface="Wingdings" panose="05000000000000000000" pitchFamily="2" charset="2"/>
              <a:buChar char="q"/>
            </a:pPr>
            <a:r>
              <a:rPr lang="en-CA" sz="1200" dirty="0" smtClean="0"/>
              <a:t>Highly multicultural, especially major metropolitan areas </a:t>
            </a:r>
          </a:p>
          <a:p>
            <a:pPr marL="628650" lvl="1" indent="-171450">
              <a:buFont typeface="Wingdings" panose="05000000000000000000" pitchFamily="2" charset="2"/>
              <a:buChar char="q"/>
            </a:pPr>
            <a:r>
              <a:rPr lang="en-CA" sz="1200" dirty="0" smtClean="0"/>
              <a:t>Large population of British Ancestry and Western</a:t>
            </a:r>
            <a:r>
              <a:rPr lang="en-CA" sz="1200" baseline="0" dirty="0" smtClean="0"/>
              <a:t> and Eastern European Ancestry = traditional immigrants</a:t>
            </a:r>
          </a:p>
          <a:p>
            <a:pPr marL="628650" lvl="1" indent="-171450">
              <a:buFont typeface="Wingdings" panose="05000000000000000000" pitchFamily="2" charset="2"/>
              <a:buChar char="q"/>
            </a:pPr>
            <a:r>
              <a:rPr lang="en-CA" sz="1200" baseline="0" dirty="0" smtClean="0"/>
              <a:t>Newer Immigrants = all parts of Asia (esp. China, Hong Kong, India, Philippines) </a:t>
            </a:r>
          </a:p>
          <a:p>
            <a:pPr marL="628650" lvl="1" indent="-171450">
              <a:buFont typeface="Wingdings" panose="05000000000000000000" pitchFamily="2" charset="2"/>
              <a:buChar char="q"/>
            </a:pPr>
            <a:endParaRPr lang="en-CA" sz="1200" baseline="0" dirty="0" smtClean="0"/>
          </a:p>
          <a:p>
            <a:pPr marL="628650" lvl="1" indent="-171450">
              <a:buFont typeface="Wingdings" panose="05000000000000000000" pitchFamily="2" charset="2"/>
              <a:buChar char="q"/>
            </a:pPr>
            <a:endParaRPr lang="en-CA" sz="1200" baseline="0" dirty="0" smtClean="0"/>
          </a:p>
          <a:p>
            <a:pPr marL="0" lvl="0" indent="0">
              <a:buFont typeface="Wingdings" panose="05000000000000000000" pitchFamily="2" charset="2"/>
              <a:buNone/>
            </a:pPr>
            <a:endParaRPr lang="en-CA" sz="120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5</a:t>
            </a:fld>
            <a:endParaRPr lang="en-CA" dirty="0"/>
          </a:p>
        </p:txBody>
      </p:sp>
    </p:spTree>
    <p:extLst>
      <p:ext uri="{BB962C8B-B14F-4D97-AF65-F5344CB8AC3E}">
        <p14:creationId xmlns:p14="http://schemas.microsoft.com/office/powerpoint/2010/main" val="11357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Government </a:t>
            </a:r>
          </a:p>
          <a:p>
            <a:pPr marL="171450" indent="-171450">
              <a:buFont typeface="Wingdings" panose="05000000000000000000" pitchFamily="2" charset="2"/>
              <a:buChar char="q"/>
            </a:pPr>
            <a:endParaRPr lang="en-CA" dirty="0" smtClean="0"/>
          </a:p>
          <a:p>
            <a:pPr marL="342900" indent="-342900">
              <a:buFont typeface="Wingdings" panose="05000000000000000000" pitchFamily="2" charset="2"/>
              <a:buChar char="q"/>
            </a:pPr>
            <a:r>
              <a:rPr lang="en-CA" sz="2000" dirty="0" smtClean="0"/>
              <a:t>Democratic constitutional monarchy</a:t>
            </a:r>
          </a:p>
          <a:p>
            <a:pPr marL="342900" indent="-342900">
              <a:buFont typeface="Wingdings" panose="05000000000000000000" pitchFamily="2" charset="2"/>
              <a:buChar char="q"/>
            </a:pPr>
            <a:r>
              <a:rPr lang="en-CA" sz="2000" dirty="0" smtClean="0"/>
              <a:t>Head of State: Queen Elizabeth II </a:t>
            </a:r>
          </a:p>
          <a:p>
            <a:pPr marL="342900" indent="-342900">
              <a:buFont typeface="Wingdings" panose="05000000000000000000" pitchFamily="2" charset="2"/>
              <a:buChar char="q"/>
            </a:pPr>
            <a:r>
              <a:rPr lang="en-CA" sz="2000" dirty="0" smtClean="0"/>
              <a:t>Head of Government: Elected Prime Minister </a:t>
            </a:r>
          </a:p>
          <a:p>
            <a:pPr marL="342900" indent="-342900">
              <a:buFont typeface="Wingdings" panose="05000000000000000000" pitchFamily="2" charset="2"/>
              <a:buChar char="q"/>
            </a:pPr>
            <a:r>
              <a:rPr lang="en-CA" sz="2000" dirty="0" smtClean="0"/>
              <a:t>Federal government three branches</a:t>
            </a:r>
          </a:p>
          <a:p>
            <a:pPr marL="800100" lvl="1" indent="-342900">
              <a:buFont typeface="Wingdings" panose="05000000000000000000" pitchFamily="2" charset="2"/>
              <a:buChar char="q"/>
            </a:pPr>
            <a:r>
              <a:rPr lang="en-CA" sz="2000" dirty="0" smtClean="0"/>
              <a:t>Executive </a:t>
            </a:r>
          </a:p>
          <a:p>
            <a:pPr marL="800100" lvl="1" indent="-342900">
              <a:buFont typeface="Wingdings" panose="05000000000000000000" pitchFamily="2" charset="2"/>
              <a:buChar char="q"/>
            </a:pPr>
            <a:r>
              <a:rPr lang="en-CA" sz="2000" dirty="0" smtClean="0"/>
              <a:t>Legislative</a:t>
            </a:r>
          </a:p>
          <a:p>
            <a:pPr marL="800100" lvl="1" indent="-342900">
              <a:buFont typeface="Wingdings" panose="05000000000000000000" pitchFamily="2" charset="2"/>
              <a:buChar char="q"/>
            </a:pPr>
            <a:r>
              <a:rPr lang="en-CA" sz="2000" dirty="0" smtClean="0"/>
              <a:t>Judicial</a:t>
            </a:r>
          </a:p>
          <a:p>
            <a:pPr marL="342900" indent="-342900">
              <a:buFont typeface="Wingdings" panose="05000000000000000000" pitchFamily="2" charset="2"/>
              <a:buChar char="q"/>
            </a:pPr>
            <a:r>
              <a:rPr lang="en-CA" sz="2000" dirty="0" smtClean="0"/>
              <a:t>Federal, and provincial /territorial governments share responsibilities</a:t>
            </a:r>
          </a:p>
          <a:p>
            <a:pPr marL="342900" indent="-342900">
              <a:buFont typeface="Wingdings" panose="05000000000000000000" pitchFamily="2" charset="2"/>
              <a:buChar char="q"/>
            </a:pPr>
            <a:r>
              <a:rPr lang="en-CA" sz="2000" dirty="0" smtClean="0"/>
              <a:t>Queen has representatives in Canada</a:t>
            </a:r>
          </a:p>
          <a:p>
            <a:pPr marL="800100" lvl="1" indent="-342900">
              <a:buFont typeface="Wingdings" panose="05000000000000000000" pitchFamily="2" charset="2"/>
              <a:buChar char="q"/>
            </a:pPr>
            <a:r>
              <a:rPr lang="en-CA" sz="2000" dirty="0" smtClean="0"/>
              <a:t>Approve legislation but</a:t>
            </a:r>
            <a:r>
              <a:rPr lang="en-CA" sz="2000" baseline="0" dirty="0" smtClean="0"/>
              <a:t> primarily </a:t>
            </a:r>
            <a:r>
              <a:rPr lang="en-CA" sz="2000" dirty="0" smtClean="0"/>
              <a:t>ceremonial role </a:t>
            </a:r>
          </a:p>
          <a:p>
            <a:pPr marL="800100" lvl="1" indent="-342900">
              <a:buFont typeface="Wingdings" panose="05000000000000000000" pitchFamily="2" charset="2"/>
              <a:buChar char="q"/>
            </a:pPr>
            <a:endParaRPr lang="en-CA" sz="2000" dirty="0" smtClean="0"/>
          </a:p>
          <a:p>
            <a:pPr marL="800100" lvl="1" indent="-342900">
              <a:buFont typeface="Wingdings" panose="05000000000000000000" pitchFamily="2" charset="2"/>
              <a:buChar char="q"/>
            </a:pPr>
            <a:endParaRPr lang="en-CA" sz="2000"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6</a:t>
            </a:fld>
            <a:endParaRPr lang="en-CA" dirty="0"/>
          </a:p>
        </p:txBody>
      </p:sp>
    </p:spTree>
    <p:extLst>
      <p:ext uri="{BB962C8B-B14F-4D97-AF65-F5344CB8AC3E}">
        <p14:creationId xmlns:p14="http://schemas.microsoft.com/office/powerpoint/2010/main" val="191254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Shared </a:t>
            </a:r>
            <a:r>
              <a:rPr lang="en-CA" dirty="0" err="1" smtClean="0"/>
              <a:t>Responsiblities</a:t>
            </a:r>
            <a:endParaRPr lang="en-CA" dirty="0" smtClean="0"/>
          </a:p>
          <a:p>
            <a:endParaRPr lang="en-CA" dirty="0" smtClean="0"/>
          </a:p>
          <a:p>
            <a:r>
              <a:rPr lang="en-CA" dirty="0" smtClean="0"/>
              <a:t>Responsibilities are shared by three levels of government</a:t>
            </a:r>
          </a:p>
          <a:p>
            <a:endParaRPr lang="en-CA" dirty="0" smtClean="0"/>
          </a:p>
          <a:p>
            <a:r>
              <a:rPr lang="en-CA" baseline="0" dirty="0" smtClean="0"/>
              <a:t>Federal + provincial + municipal government </a:t>
            </a:r>
          </a:p>
          <a:p>
            <a:endParaRPr lang="en-CA" baseline="0" dirty="0" smtClean="0"/>
          </a:p>
          <a:p>
            <a:r>
              <a:rPr lang="en-CA" b="1" baseline="0" dirty="0" smtClean="0"/>
              <a:t>Federal government = for the whole country  </a:t>
            </a:r>
          </a:p>
          <a:p>
            <a:endParaRPr lang="en-CA" baseline="0" dirty="0" smtClean="0"/>
          </a:p>
          <a:p>
            <a:r>
              <a:rPr lang="en-CA" dirty="0" smtClean="0"/>
              <a:t>Areas of law listed in the </a:t>
            </a:r>
            <a:r>
              <a:rPr lang="en-CA" i="1" dirty="0" smtClean="0"/>
              <a:t>Constitution Act, 1867</a:t>
            </a:r>
            <a:r>
              <a:rPr lang="en-CA" dirty="0" smtClean="0"/>
              <a:t> </a:t>
            </a:r>
          </a:p>
          <a:p>
            <a:r>
              <a:rPr lang="en-CA" dirty="0" smtClean="0"/>
              <a:t>Generally affect the whole country </a:t>
            </a:r>
          </a:p>
          <a:p>
            <a:r>
              <a:rPr lang="en-CA" dirty="0" smtClean="0"/>
              <a:t>Sources of Revenue: Income tax, sales tax, corporate tax </a:t>
            </a:r>
          </a:p>
          <a:p>
            <a:endParaRPr lang="en-CA" dirty="0" smtClean="0"/>
          </a:p>
          <a:p>
            <a:r>
              <a:rPr lang="en-CA" dirty="0" smtClean="0"/>
              <a:t>Areas of Responsibility – examples </a:t>
            </a:r>
          </a:p>
          <a:p>
            <a:pPr lvl="0"/>
            <a:r>
              <a:rPr lang="en-CA" dirty="0" smtClean="0"/>
              <a:t>National defence</a:t>
            </a:r>
          </a:p>
          <a:p>
            <a:pPr lvl="0"/>
            <a:r>
              <a:rPr lang="en-CA" dirty="0" smtClean="0"/>
              <a:t>Foreign affairs</a:t>
            </a:r>
          </a:p>
          <a:p>
            <a:pPr lvl="0"/>
            <a:r>
              <a:rPr lang="en-CA" dirty="0" smtClean="0"/>
              <a:t>Employment insurance</a:t>
            </a:r>
          </a:p>
          <a:p>
            <a:pPr lvl="0"/>
            <a:r>
              <a:rPr lang="en-CA" dirty="0" smtClean="0"/>
              <a:t>Banking</a:t>
            </a:r>
          </a:p>
          <a:p>
            <a:pPr lvl="0"/>
            <a:r>
              <a:rPr lang="en-CA" dirty="0" smtClean="0"/>
              <a:t>Federal taxes</a:t>
            </a:r>
          </a:p>
          <a:p>
            <a:pPr lvl="0"/>
            <a:r>
              <a:rPr lang="en-CA" dirty="0" smtClean="0"/>
              <a:t>Post office</a:t>
            </a:r>
          </a:p>
          <a:p>
            <a:pPr lvl="0"/>
            <a:r>
              <a:rPr lang="en-CA" dirty="0" smtClean="0"/>
              <a:t>Fisheries</a:t>
            </a:r>
          </a:p>
          <a:p>
            <a:pPr lvl="0"/>
            <a:r>
              <a:rPr lang="en-CA" dirty="0" smtClean="0"/>
              <a:t>Shipping, railways, telephones and pipelines</a:t>
            </a:r>
          </a:p>
          <a:p>
            <a:pPr lvl="0"/>
            <a:r>
              <a:rPr lang="en-CA" dirty="0" smtClean="0"/>
              <a:t>Aboriginal lands and rights</a:t>
            </a:r>
          </a:p>
          <a:p>
            <a:pPr lvl="0"/>
            <a:r>
              <a:rPr lang="en-CA" dirty="0" smtClean="0"/>
              <a:t>criminal law</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7</a:t>
            </a:fld>
            <a:endParaRPr lang="en-CA" dirty="0"/>
          </a:p>
        </p:txBody>
      </p:sp>
    </p:spTree>
    <p:extLst>
      <p:ext uri="{BB962C8B-B14F-4D97-AF65-F5344CB8AC3E}">
        <p14:creationId xmlns:p14="http://schemas.microsoft.com/office/powerpoint/2010/main" val="105217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Provincial </a:t>
            </a:r>
          </a:p>
          <a:p>
            <a:endParaRPr lang="en-CA" dirty="0" smtClean="0"/>
          </a:p>
          <a:p>
            <a:r>
              <a:rPr lang="en-CA" dirty="0" smtClean="0"/>
              <a:t>Areas of law listed in the </a:t>
            </a:r>
            <a:r>
              <a:rPr lang="en-CA" i="1" dirty="0" smtClean="0"/>
              <a:t>Constitution Act, 1867</a:t>
            </a:r>
            <a:r>
              <a:rPr lang="en-CA" dirty="0" smtClean="0"/>
              <a:t> </a:t>
            </a:r>
          </a:p>
          <a:p>
            <a:r>
              <a:rPr lang="en-CA" dirty="0" smtClean="0"/>
              <a:t>Generally affect</a:t>
            </a:r>
          </a:p>
          <a:p>
            <a:r>
              <a:rPr lang="en-CA" dirty="0" smtClean="0"/>
              <a:t>Sources of Revenue: Income tax, sales tax, corporate taxes </a:t>
            </a:r>
          </a:p>
          <a:p>
            <a:endParaRPr lang="en-CA" dirty="0" smtClean="0"/>
          </a:p>
          <a:p>
            <a:r>
              <a:rPr lang="en-CA" dirty="0" smtClean="0"/>
              <a:t>Examples</a:t>
            </a:r>
          </a:p>
          <a:p>
            <a:r>
              <a:rPr lang="en-CA" dirty="0" smtClean="0"/>
              <a:t>Education</a:t>
            </a:r>
          </a:p>
          <a:p>
            <a:r>
              <a:rPr lang="en-CA" dirty="0" smtClean="0"/>
              <a:t>Health care </a:t>
            </a:r>
          </a:p>
          <a:p>
            <a:r>
              <a:rPr lang="en-CA" dirty="0" smtClean="0"/>
              <a:t>Some natural resources </a:t>
            </a:r>
          </a:p>
          <a:p>
            <a:r>
              <a:rPr lang="en-CA" dirty="0" smtClean="0"/>
              <a:t>Road regulations</a:t>
            </a:r>
          </a:p>
          <a:p>
            <a:pPr lvl="0"/>
            <a:r>
              <a:rPr lang="en-CA" dirty="0" smtClean="0"/>
              <a:t>Hospitals</a:t>
            </a:r>
          </a:p>
          <a:p>
            <a:pPr lvl="0"/>
            <a:r>
              <a:rPr lang="en-CA" dirty="0" smtClean="0"/>
              <a:t>Federal Prisons</a:t>
            </a:r>
          </a:p>
          <a:p>
            <a:pPr lvl="0"/>
            <a:r>
              <a:rPr lang="en-CA" dirty="0" smtClean="0"/>
              <a:t>Marriage</a:t>
            </a:r>
          </a:p>
          <a:p>
            <a:pPr lvl="0"/>
            <a:r>
              <a:rPr lang="en-CA" dirty="0" smtClean="0"/>
              <a:t>Property and civil rights</a:t>
            </a:r>
          </a:p>
          <a:p>
            <a:r>
              <a:rPr lang="en-CA" dirty="0" smtClean="0"/>
              <a:t>Agriculture and immigration shared with federal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EDB14D2C-3B99-4C1D-80B9-17038ECD3C37}" type="slidenum">
              <a:rPr lang="en-CA" smtClean="0"/>
              <a:t>8</a:t>
            </a:fld>
            <a:endParaRPr lang="en-CA" dirty="0"/>
          </a:p>
        </p:txBody>
      </p:sp>
    </p:spTree>
    <p:extLst>
      <p:ext uri="{BB962C8B-B14F-4D97-AF65-F5344CB8AC3E}">
        <p14:creationId xmlns:p14="http://schemas.microsoft.com/office/powerpoint/2010/main" val="230008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Municipal or Local Government </a:t>
            </a:r>
          </a:p>
          <a:p>
            <a:pPr marL="0" indent="0">
              <a:buFont typeface="Arial" panose="020B0604020202020204" pitchFamily="34" charset="0"/>
              <a:buNone/>
            </a:pPr>
            <a:endParaRPr lang="en-CA" dirty="0" smtClean="0"/>
          </a:p>
          <a:p>
            <a:pPr marL="171450" indent="-171450">
              <a:buFont typeface="Arial" panose="020B0604020202020204" pitchFamily="34" charset="0"/>
              <a:buChar char="•"/>
            </a:pPr>
            <a:r>
              <a:rPr lang="en-CA" dirty="0" smtClean="0"/>
              <a:t>Some provinces have two</a:t>
            </a:r>
            <a:r>
              <a:rPr lang="en-CA" baseline="0" dirty="0" smtClean="0"/>
              <a:t> levels of local government </a:t>
            </a:r>
          </a:p>
          <a:p>
            <a:pPr marL="171450" indent="-171450">
              <a:buFont typeface="Arial" panose="020B0604020202020204" pitchFamily="34" charset="0"/>
              <a:buChar char="•"/>
            </a:pPr>
            <a:r>
              <a:rPr lang="en-CA" baseline="0" dirty="0" smtClean="0"/>
              <a:t>Municipal government and regional government </a:t>
            </a:r>
          </a:p>
          <a:p>
            <a:pPr marL="171450" indent="-171450">
              <a:buFont typeface="Arial" panose="020B0604020202020204" pitchFamily="34" charset="0"/>
              <a:buChar char="•"/>
            </a:pPr>
            <a:r>
              <a:rPr lang="en-CA" baseline="0" dirty="0" smtClean="0"/>
              <a:t>Differs by province </a:t>
            </a:r>
          </a:p>
          <a:p>
            <a:pPr marL="171450" indent="-171450">
              <a:buFont typeface="Arial" panose="020B0604020202020204" pitchFamily="34" charset="0"/>
              <a:buChar char="•"/>
            </a:pPr>
            <a:r>
              <a:rPr lang="en-CA" baseline="0" dirty="0" smtClean="0"/>
              <a:t>Regional government typically has responsibilities for items regional in nature – e.g., transit, sewage, regional growth planning and so forth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baseline="0" dirty="0" smtClean="0"/>
          </a:p>
          <a:p>
            <a:r>
              <a:rPr lang="en-CA" dirty="0" smtClean="0"/>
              <a:t>“Creatures of the provinces”</a:t>
            </a:r>
          </a:p>
          <a:p>
            <a:r>
              <a:rPr lang="en-CA" dirty="0" smtClean="0"/>
              <a:t>Powers as granted by province</a:t>
            </a:r>
          </a:p>
          <a:p>
            <a:r>
              <a:rPr lang="en-CA" dirty="0" smtClean="0"/>
              <a:t>Property taxes </a:t>
            </a:r>
          </a:p>
          <a:p>
            <a:endParaRPr lang="en-CA" dirty="0" smtClean="0"/>
          </a:p>
          <a:p>
            <a:r>
              <a:rPr lang="en-CA" dirty="0" smtClean="0"/>
              <a:t>Areas of responsibility </a:t>
            </a:r>
          </a:p>
          <a:p>
            <a:r>
              <a:rPr lang="en-CA" dirty="0" smtClean="0"/>
              <a:t>Emergency Services (police, fire, ambulance)</a:t>
            </a:r>
          </a:p>
          <a:p>
            <a:r>
              <a:rPr lang="en-CA" dirty="0" smtClean="0"/>
              <a:t>Local roads and infrastructure </a:t>
            </a:r>
          </a:p>
          <a:p>
            <a:r>
              <a:rPr lang="en-CA" dirty="0" smtClean="0"/>
              <a:t>Water, sewer</a:t>
            </a:r>
          </a:p>
          <a:p>
            <a:r>
              <a:rPr lang="en-CA" dirty="0" smtClean="0"/>
              <a:t>Community centres, libraries, swimming pools = typically </a:t>
            </a:r>
          </a:p>
          <a:p>
            <a:endParaRPr lang="en-CA" dirty="0" smtClean="0"/>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EDB14D2C-3B99-4C1D-80B9-17038ECD3C37}" type="slidenum">
              <a:rPr lang="en-CA" smtClean="0"/>
              <a:t>9</a:t>
            </a:fld>
            <a:endParaRPr lang="en-CA" dirty="0"/>
          </a:p>
        </p:txBody>
      </p:sp>
    </p:spTree>
    <p:extLst>
      <p:ext uri="{BB962C8B-B14F-4D97-AF65-F5344CB8AC3E}">
        <p14:creationId xmlns:p14="http://schemas.microsoft.com/office/powerpoint/2010/main" val="392343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6/13/2014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2BB47B5-C739-4DAE-AACD-CC58CA843AC4}" type="datetime1">
              <a:rPr lang="en-US" smtClean="0"/>
              <a:pPr/>
              <a:t>6/13/2014</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6/13/2014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6/13/2014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7077FB3B-20DA-4D0E-BF16-8262B7156612}" type="datetime1">
              <a:rPr lang="en-US" smtClean="0"/>
              <a:pPr/>
              <a:t>6/13/2014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6/13/2014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6/13/2014</a:t>
            </a:fld>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6/13/2014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tr-TR" dirty="0" smtClean="0"/>
              <a:t>Dr. </a:t>
            </a:r>
            <a:r>
              <a:rPr lang="en-CA" dirty="0" smtClean="0"/>
              <a:t>Dale Anderson</a:t>
            </a:r>
            <a:endParaRPr lang="en-CA" dirty="0"/>
          </a:p>
        </p:txBody>
      </p:sp>
      <p:sp>
        <p:nvSpPr>
          <p:cNvPr id="3" name="Title 2"/>
          <p:cNvSpPr>
            <a:spLocks noGrp="1"/>
          </p:cNvSpPr>
          <p:nvPr>
            <p:ph type="ctrTitle"/>
          </p:nvPr>
        </p:nvSpPr>
        <p:spPr/>
        <p:txBody>
          <a:bodyPr/>
          <a:lstStyle/>
          <a:p>
            <a:r>
              <a:rPr lang="en-CA" dirty="0" smtClean="0"/>
              <a:t>Urban and Housing Issues in Canada</a:t>
            </a:r>
            <a:endParaRPr lang="en-CA" dirty="0"/>
          </a:p>
        </p:txBody>
      </p:sp>
    </p:spTree>
    <p:extLst>
      <p:ext uri="{BB962C8B-B14F-4D97-AF65-F5344CB8AC3E}">
        <p14:creationId xmlns:p14="http://schemas.microsoft.com/office/powerpoint/2010/main" val="3318903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Shared responsibilities</a:t>
            </a:r>
            <a:endParaRPr lang="en-CA" dirty="0"/>
          </a:p>
        </p:txBody>
      </p:sp>
      <p:sp>
        <p:nvSpPr>
          <p:cNvPr id="3" name="Text Placeholder 2"/>
          <p:cNvSpPr>
            <a:spLocks noGrp="1"/>
          </p:cNvSpPr>
          <p:nvPr>
            <p:ph type="body" idx="1"/>
          </p:nvPr>
        </p:nvSpPr>
        <p:spPr/>
        <p:txBody>
          <a:bodyPr/>
          <a:lstStyle/>
          <a:p>
            <a:r>
              <a:rPr lang="en-CA" dirty="0" smtClean="0"/>
              <a:t>First Nations</a:t>
            </a:r>
            <a:endParaRPr lang="en-CA" dirty="0"/>
          </a:p>
        </p:txBody>
      </p:sp>
      <p:sp>
        <p:nvSpPr>
          <p:cNvPr id="4" name="Content Placeholder 3"/>
          <p:cNvSpPr>
            <a:spLocks noGrp="1"/>
          </p:cNvSpPr>
          <p:nvPr>
            <p:ph sz="half" idx="2"/>
          </p:nvPr>
        </p:nvSpPr>
        <p:spPr/>
        <p:txBody>
          <a:bodyPr>
            <a:normAutofit/>
          </a:bodyPr>
          <a:lstStyle/>
          <a:p>
            <a:r>
              <a:rPr lang="en-CA" dirty="0" smtClean="0"/>
              <a:t>Changing status</a:t>
            </a:r>
          </a:p>
          <a:p>
            <a:r>
              <a:rPr lang="en-CA" dirty="0" smtClean="0"/>
              <a:t>Band councils </a:t>
            </a:r>
          </a:p>
          <a:p>
            <a:r>
              <a:rPr lang="en-CA" dirty="0" smtClean="0"/>
              <a:t>Sources of Revenue: varies – primarily federal government  </a:t>
            </a:r>
          </a:p>
          <a:p>
            <a:endParaRPr lang="en-CA" dirty="0"/>
          </a:p>
        </p:txBody>
      </p:sp>
      <p:sp>
        <p:nvSpPr>
          <p:cNvPr id="5" name="Text Placeholder 4"/>
          <p:cNvSpPr>
            <a:spLocks noGrp="1"/>
          </p:cNvSpPr>
          <p:nvPr>
            <p:ph type="body" sz="quarter" idx="3"/>
          </p:nvPr>
        </p:nvSpPr>
        <p:spPr/>
        <p:txBody>
          <a:bodyPr/>
          <a:lstStyle/>
          <a:p>
            <a:r>
              <a:rPr lang="en-CA" dirty="0" smtClean="0"/>
              <a:t>Areas of Responsibility</a:t>
            </a:r>
            <a:endParaRPr lang="en-CA" dirty="0"/>
          </a:p>
        </p:txBody>
      </p:sp>
      <p:sp>
        <p:nvSpPr>
          <p:cNvPr id="6" name="Content Placeholder 5"/>
          <p:cNvSpPr>
            <a:spLocks noGrp="1"/>
          </p:cNvSpPr>
          <p:nvPr>
            <p:ph sz="quarter" idx="4"/>
          </p:nvPr>
        </p:nvSpPr>
        <p:spPr/>
        <p:txBody>
          <a:bodyPr>
            <a:normAutofit/>
          </a:bodyPr>
          <a:lstStyle/>
          <a:p>
            <a:r>
              <a:rPr lang="en-CA" dirty="0" smtClean="0"/>
              <a:t>Changing</a:t>
            </a:r>
          </a:p>
          <a:p>
            <a:r>
              <a:rPr lang="en-CA" dirty="0" smtClean="0"/>
              <a:t>On reserve = federal responsibility </a:t>
            </a:r>
          </a:p>
          <a:p>
            <a:r>
              <a:rPr lang="en-CA" dirty="0" smtClean="0"/>
              <a:t>Off reserve = provincial responsibility </a:t>
            </a:r>
            <a:endParaRPr lang="en-CA" dirty="0"/>
          </a:p>
        </p:txBody>
      </p:sp>
    </p:spTree>
    <p:extLst>
      <p:ext uri="{BB962C8B-B14F-4D97-AF65-F5344CB8AC3E}">
        <p14:creationId xmlns:p14="http://schemas.microsoft.com/office/powerpoint/2010/main" val="80976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Urbanism – Over time</a:t>
            </a:r>
            <a:endParaRPr lang="en-CA"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752600"/>
            <a:ext cx="7356367"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98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Urbanism Today</a:t>
            </a:r>
            <a:endParaRPr lang="en-CA" dirty="0"/>
          </a:p>
        </p:txBody>
      </p:sp>
      <p:sp>
        <p:nvSpPr>
          <p:cNvPr id="3" name="Text Placeholder 2"/>
          <p:cNvSpPr>
            <a:spLocks noGrp="1"/>
          </p:cNvSpPr>
          <p:nvPr>
            <p:ph type="body" idx="1"/>
          </p:nvPr>
        </p:nvSpPr>
        <p:spPr/>
        <p:txBody>
          <a:bodyPr/>
          <a:lstStyle/>
          <a:p>
            <a:endParaRPr lang="en-CA" dirty="0"/>
          </a:p>
        </p:txBody>
      </p:sp>
      <p:sp>
        <p:nvSpPr>
          <p:cNvPr id="4" name="Content Placeholder 3"/>
          <p:cNvSpPr>
            <a:spLocks noGrp="1"/>
          </p:cNvSpPr>
          <p:nvPr>
            <p:ph sz="half" idx="2"/>
          </p:nvPr>
        </p:nvSpPr>
        <p:spPr/>
        <p:txBody>
          <a:bodyPr/>
          <a:lstStyle/>
          <a:p>
            <a:r>
              <a:rPr lang="en-CA" dirty="0" smtClean="0"/>
              <a:t>About 80% urban</a:t>
            </a:r>
          </a:p>
          <a:p>
            <a:pPr marL="114300" indent="0">
              <a:buNone/>
            </a:pPr>
            <a:endParaRPr lang="en-CA" dirty="0" smtClean="0"/>
          </a:p>
          <a:p>
            <a:r>
              <a:rPr lang="en-CA" dirty="0" smtClean="0"/>
              <a:t>10 million in three metropolitan areas:</a:t>
            </a:r>
          </a:p>
          <a:p>
            <a:pPr lvl="1"/>
            <a:r>
              <a:rPr lang="en-CA" sz="2400" dirty="0" smtClean="0"/>
              <a:t>Toronto - 5M</a:t>
            </a:r>
          </a:p>
          <a:p>
            <a:pPr lvl="1"/>
            <a:r>
              <a:rPr lang="en-CA" sz="2400" dirty="0" smtClean="0"/>
              <a:t>Montreal - 3.5M</a:t>
            </a:r>
          </a:p>
          <a:p>
            <a:pPr lvl="1"/>
            <a:r>
              <a:rPr lang="en-CA" sz="2400" dirty="0" smtClean="0"/>
              <a:t>Vancouver - 2M</a:t>
            </a:r>
            <a:endParaRPr lang="en-CA" sz="2400" dirty="0"/>
          </a:p>
          <a:p>
            <a:endParaRPr lang="en-CA" dirty="0"/>
          </a:p>
        </p:txBody>
      </p:sp>
      <p:sp>
        <p:nvSpPr>
          <p:cNvPr id="5" name="Text Placeholder 4"/>
          <p:cNvSpPr>
            <a:spLocks noGrp="1"/>
          </p:cNvSpPr>
          <p:nvPr>
            <p:ph type="body" sz="quarter" idx="3"/>
          </p:nvPr>
        </p:nvSpPr>
        <p:spPr/>
        <p:txBody>
          <a:bodyPr/>
          <a:lstStyle/>
          <a:p>
            <a:endParaRPr lang="en-CA"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16016" y="2708920"/>
            <a:ext cx="3608387" cy="3086419"/>
          </a:xfrm>
        </p:spPr>
      </p:pic>
    </p:spTree>
    <p:extLst>
      <p:ext uri="{BB962C8B-B14F-4D97-AF65-F5344CB8AC3E}">
        <p14:creationId xmlns:p14="http://schemas.microsoft.com/office/powerpoint/2010/main" val="271163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Major Urban centres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8452774"/>
              </p:ext>
            </p:extLst>
          </p:nvPr>
        </p:nvGraphicFramePr>
        <p:xfrm>
          <a:off x="1043608" y="1484784"/>
          <a:ext cx="7056784" cy="5125974"/>
        </p:xfrm>
        <a:graphic>
          <a:graphicData uri="http://schemas.openxmlformats.org/drawingml/2006/table">
            <a:tbl>
              <a:tblPr firstRow="1" firstCol="1" bandRow="1">
                <a:tableStyleId>{5C22544A-7EE6-4342-B048-85BDC9FD1C3A}</a:tableStyleId>
              </a:tblPr>
              <a:tblGrid>
                <a:gridCol w="1008112"/>
                <a:gridCol w="3816424"/>
                <a:gridCol w="2232248"/>
              </a:tblGrid>
              <a:tr h="291287">
                <a:tc>
                  <a:txBody>
                    <a:bodyPr/>
                    <a:lstStyle/>
                    <a:p>
                      <a:pPr algn="ctr">
                        <a:lnSpc>
                          <a:spcPct val="115000"/>
                        </a:lnSpc>
                        <a:spcAft>
                          <a:spcPts val="0"/>
                        </a:spcAft>
                      </a:pPr>
                      <a:r>
                        <a:rPr lang="en-CA" sz="1800" dirty="0">
                          <a:effectLst/>
                        </a:rPr>
                        <a:t>Rank</a:t>
                      </a:r>
                      <a:endParaRPr lang="en-CA" sz="16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n-CA" sz="1800" dirty="0">
                          <a:effectLst/>
                        </a:rPr>
                        <a:t>Metro Area</a:t>
                      </a:r>
                      <a:endParaRPr lang="en-CA" sz="16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n-CA" sz="1800" dirty="0" smtClean="0">
                          <a:effectLst/>
                        </a:rPr>
                        <a:t>Pop 2011</a:t>
                      </a:r>
                      <a:endParaRPr lang="en-CA" sz="1600" dirty="0">
                        <a:effectLst/>
                        <a:latin typeface="Calibri"/>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a:effectLst/>
                        </a:rPr>
                        <a:t>1</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rPr>
                        <a:t>Toronto,</a:t>
                      </a:r>
                      <a:r>
                        <a:rPr lang="en-CA" sz="1400" u="none" baseline="0" dirty="0" smtClean="0">
                          <a:solidFill>
                            <a:srgbClr val="002060"/>
                          </a:solidFill>
                          <a:effectLst/>
                          <a:latin typeface="+mn-lt"/>
                        </a:rPr>
                        <a:t> </a:t>
                      </a:r>
                      <a:r>
                        <a:rPr lang="en-CA" sz="1400" u="none" dirty="0" smtClean="0">
                          <a:solidFill>
                            <a:srgbClr val="002060"/>
                          </a:solidFill>
                          <a:effectLst/>
                          <a:latin typeface="+mn-lt"/>
                        </a:rPr>
                        <a:t>Ontario</a:t>
                      </a:r>
                      <a:r>
                        <a:rPr lang="en-CA" sz="1400" u="none" baseline="0" dirty="0" smtClean="0">
                          <a:solidFill>
                            <a:srgbClr val="002060"/>
                          </a:solidFill>
                          <a:effectLst/>
                          <a:latin typeface="+mn-lt"/>
                        </a:rPr>
                        <a:t> </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5,583,064</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latin typeface="Calibri"/>
                          <a:ea typeface="Calibri"/>
                          <a:cs typeface="Times New Roman"/>
                        </a:rPr>
                        <a:t>2</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Montreal,</a:t>
                      </a:r>
                      <a:r>
                        <a:rPr lang="en-CA" sz="1400" u="none" baseline="0" dirty="0" smtClean="0">
                          <a:solidFill>
                            <a:srgbClr val="002060"/>
                          </a:solidFill>
                          <a:effectLst/>
                          <a:latin typeface="+mn-lt"/>
                          <a:ea typeface="Calibri"/>
                          <a:cs typeface="Times New Roman"/>
                        </a:rPr>
                        <a:t> Quebec </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effectLst/>
                          <a:latin typeface="+mn-lt"/>
                          <a:ea typeface="Calibri"/>
                          <a:cs typeface="Times New Roman"/>
                        </a:rPr>
                        <a:t>3,824,221</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a:effectLst/>
                        </a:rPr>
                        <a:t>3</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rPr>
                        <a:t>Vancouver, British Columbia </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effectLst/>
                          <a:latin typeface="+mn-lt"/>
                        </a:rPr>
                        <a:t>2,313,328</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latin typeface="Calibri"/>
                          <a:ea typeface="Calibri"/>
                          <a:cs typeface="Times New Roman"/>
                        </a:rPr>
                        <a:t>4</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Ottawa-Gatineau,</a:t>
                      </a:r>
                      <a:r>
                        <a:rPr lang="en-CA" sz="1400" u="none" baseline="0" dirty="0" smtClean="0">
                          <a:solidFill>
                            <a:srgbClr val="002060"/>
                          </a:solidFill>
                          <a:effectLst/>
                          <a:latin typeface="+mn-lt"/>
                          <a:ea typeface="Calibri"/>
                          <a:cs typeface="Times New Roman"/>
                        </a:rPr>
                        <a:t> Ontario and Quebec</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1,236,324</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rPr>
                        <a:t>5</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rPr>
                        <a:t>Calgary, </a:t>
                      </a:r>
                      <a:r>
                        <a:rPr lang="en-CA" sz="1400" u="none" dirty="0">
                          <a:solidFill>
                            <a:srgbClr val="002060"/>
                          </a:solidFill>
                          <a:effectLst/>
                          <a:latin typeface="+mn-lt"/>
                        </a:rPr>
                        <a:t>Alberta</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1,214,839</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latin typeface="Calibri"/>
                          <a:ea typeface="Calibri"/>
                          <a:cs typeface="Times New Roman"/>
                        </a:rPr>
                        <a:t>6</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rPr>
                        <a:t>Edmonton, </a:t>
                      </a:r>
                      <a:r>
                        <a:rPr lang="en-CA" sz="1400" u="none" dirty="0">
                          <a:solidFill>
                            <a:srgbClr val="002060"/>
                          </a:solidFill>
                          <a:effectLst/>
                          <a:latin typeface="+mn-lt"/>
                        </a:rPr>
                        <a:t>Alberta</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1,159,869</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rPr>
                        <a:t>7</a:t>
                      </a:r>
                      <a:endParaRPr lang="en-CA" sz="1600" dirty="0">
                        <a:effectLst/>
                        <a:latin typeface="Calibri"/>
                        <a:ea typeface="Calibri"/>
                        <a:cs typeface="Times New Roman"/>
                      </a:endParaRPr>
                    </a:p>
                  </a:txBody>
                  <a:tcPr marL="9525" marR="9525" marT="9525" marB="9525" anchor="ctr"/>
                </a:tc>
                <a:tc>
                  <a:txBody>
                    <a:bodyPr/>
                    <a:lstStyle/>
                    <a:p>
                      <a:r>
                        <a:rPr lang="en-CA" sz="1400" dirty="0" smtClean="0">
                          <a:latin typeface="+mn-lt"/>
                        </a:rPr>
                        <a:t>Quebec City, Quebec</a:t>
                      </a:r>
                      <a:endParaRPr lang="en-CA" sz="1400" dirty="0">
                        <a:latin typeface="+mn-lt"/>
                      </a:endParaRPr>
                    </a:p>
                  </a:txBody>
                  <a:tcPr marL="9525" marR="9525" marT="9525" marB="9525" anchor="ctr"/>
                </a:tc>
                <a:tc>
                  <a:txBody>
                    <a:bodyPr/>
                    <a:lstStyle/>
                    <a:p>
                      <a:pPr algn="r"/>
                      <a:r>
                        <a:rPr lang="en-CA" sz="1400" dirty="0" smtClean="0">
                          <a:latin typeface="+mn-lt"/>
                        </a:rPr>
                        <a:t>765,706</a:t>
                      </a:r>
                      <a:endParaRPr lang="en-CA" sz="1400" dirty="0">
                        <a:latin typeface="+mn-lt"/>
                      </a:endParaRPr>
                    </a:p>
                  </a:txBody>
                  <a:tcPr marL="9525" marR="9525" marT="9525" marB="9525" anchor="ctr"/>
                </a:tc>
              </a:tr>
              <a:tr h="291458">
                <a:tc>
                  <a:txBody>
                    <a:bodyPr/>
                    <a:lstStyle/>
                    <a:p>
                      <a:pPr algn="ctr">
                        <a:lnSpc>
                          <a:spcPct val="115000"/>
                        </a:lnSpc>
                        <a:spcAft>
                          <a:spcPts val="0"/>
                        </a:spcAft>
                      </a:pPr>
                      <a:r>
                        <a:rPr lang="en-CA" sz="1600" dirty="0">
                          <a:effectLst/>
                          <a:latin typeface="+mn-lt"/>
                          <a:ea typeface="+mn-ea"/>
                          <a:cs typeface="+mn-cs"/>
                        </a:rPr>
                        <a:t>8</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Winnipeg,</a:t>
                      </a:r>
                      <a:r>
                        <a:rPr lang="en-CA" sz="1400" u="none" baseline="0" dirty="0" smtClean="0">
                          <a:solidFill>
                            <a:srgbClr val="002060"/>
                          </a:solidFill>
                          <a:effectLst/>
                          <a:latin typeface="+mn-lt"/>
                          <a:ea typeface="Calibri"/>
                          <a:cs typeface="Times New Roman"/>
                        </a:rPr>
                        <a:t> Manitoba</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730,018</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a:effectLst/>
                          <a:latin typeface="+mn-lt"/>
                          <a:ea typeface="+mn-ea"/>
                          <a:cs typeface="+mn-cs"/>
                        </a:rPr>
                        <a:t>9</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Hamilton/Burlington,</a:t>
                      </a:r>
                      <a:r>
                        <a:rPr lang="en-CA" sz="1400" u="none" baseline="0" dirty="0" smtClean="0">
                          <a:solidFill>
                            <a:srgbClr val="002060"/>
                          </a:solidFill>
                          <a:effectLst/>
                          <a:latin typeface="+mn-lt"/>
                          <a:ea typeface="Calibri"/>
                          <a:cs typeface="Times New Roman"/>
                        </a:rPr>
                        <a:t> Ontario</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721,053</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latin typeface="+mn-lt"/>
                          <a:ea typeface="+mn-ea"/>
                          <a:cs typeface="+mn-cs"/>
                        </a:rPr>
                        <a:t>10</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Kitchener, Cambridge, Waterloo,</a:t>
                      </a:r>
                      <a:r>
                        <a:rPr lang="en-CA" sz="1400" u="none" baseline="0" dirty="0" smtClean="0">
                          <a:solidFill>
                            <a:srgbClr val="002060"/>
                          </a:solidFill>
                          <a:effectLst/>
                          <a:latin typeface="+mn-lt"/>
                          <a:ea typeface="Calibri"/>
                          <a:cs typeface="Times New Roman"/>
                        </a:rPr>
                        <a:t> Ontario</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477,160</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latin typeface="+mn-lt"/>
                          <a:ea typeface="+mn-ea"/>
                          <a:cs typeface="+mn-cs"/>
                        </a:rPr>
                        <a:t>11</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London, Ontario</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474,786</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rPr>
                        <a:t>12</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Saint</a:t>
                      </a:r>
                      <a:r>
                        <a:rPr lang="en-CA" sz="1400" u="none" baseline="0" dirty="0" smtClean="0">
                          <a:solidFill>
                            <a:srgbClr val="002060"/>
                          </a:solidFill>
                          <a:effectLst/>
                          <a:latin typeface="+mn-lt"/>
                          <a:ea typeface="Calibri"/>
                          <a:cs typeface="Times New Roman"/>
                        </a:rPr>
                        <a:t> Catherine’s Niagara, Ontario</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392,184</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rPr>
                        <a:t>13</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Halifax, Nova Scotia</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390,328</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smtClean="0">
                          <a:effectLst/>
                        </a:rPr>
                        <a:t>14</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u="none" dirty="0" smtClean="0">
                          <a:solidFill>
                            <a:srgbClr val="002060"/>
                          </a:solidFill>
                          <a:effectLst/>
                          <a:latin typeface="+mn-lt"/>
                          <a:ea typeface="Calibri"/>
                          <a:cs typeface="Times New Roman"/>
                        </a:rPr>
                        <a:t>Oshawa</a:t>
                      </a:r>
                      <a:r>
                        <a:rPr lang="en-CA" sz="1400" u="none" baseline="0" dirty="0" smtClean="0">
                          <a:solidFill>
                            <a:srgbClr val="002060"/>
                          </a:solidFill>
                          <a:effectLst/>
                          <a:latin typeface="+mn-lt"/>
                          <a:ea typeface="Calibri"/>
                          <a:cs typeface="Times New Roman"/>
                        </a:rPr>
                        <a:t> , Ontario </a:t>
                      </a:r>
                      <a:endParaRPr lang="en-CA" sz="1400" u="none" dirty="0">
                        <a:solidFill>
                          <a:srgbClr val="002060"/>
                        </a:solidFill>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356,177</a:t>
                      </a:r>
                      <a:endParaRPr lang="en-CA" sz="1400" dirty="0">
                        <a:effectLst/>
                        <a:latin typeface="+mn-lt"/>
                        <a:ea typeface="Calibri"/>
                        <a:cs typeface="Times New Roman"/>
                      </a:endParaRPr>
                    </a:p>
                  </a:txBody>
                  <a:tcPr marL="9525" marR="9525" marT="9525" marB="9525" anchor="ctr"/>
                </a:tc>
              </a:tr>
              <a:tr h="291458">
                <a:tc>
                  <a:txBody>
                    <a:bodyPr/>
                    <a:lstStyle/>
                    <a:p>
                      <a:pPr algn="ctr">
                        <a:lnSpc>
                          <a:spcPct val="115000"/>
                        </a:lnSpc>
                        <a:spcAft>
                          <a:spcPts val="0"/>
                        </a:spcAft>
                      </a:pPr>
                      <a:r>
                        <a:rPr lang="en-CA" sz="1600" dirty="0">
                          <a:effectLst/>
                        </a:rPr>
                        <a:t> </a:t>
                      </a:r>
                      <a:r>
                        <a:rPr lang="en-CA" sz="1600" dirty="0" smtClean="0">
                          <a:effectLst/>
                        </a:rPr>
                        <a:t>15</a:t>
                      </a: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dirty="0" smtClean="0">
                          <a:effectLst/>
                          <a:latin typeface="+mn-lt"/>
                          <a:ea typeface="+mn-ea"/>
                          <a:cs typeface="+mn-cs"/>
                        </a:rPr>
                        <a:t>Victoria,</a:t>
                      </a:r>
                      <a:r>
                        <a:rPr lang="en-CA" sz="1400" baseline="0" dirty="0" smtClean="0">
                          <a:effectLst/>
                          <a:latin typeface="+mn-lt"/>
                          <a:ea typeface="+mn-ea"/>
                          <a:cs typeface="+mn-cs"/>
                        </a:rPr>
                        <a:t> British Columbia</a:t>
                      </a:r>
                      <a:endParaRPr lang="en-CA" sz="1400" dirty="0">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latin typeface="+mn-lt"/>
                        </a:rPr>
                        <a:t>344,615</a:t>
                      </a:r>
                      <a:endParaRPr lang="en-CA" sz="1400" dirty="0">
                        <a:effectLst/>
                        <a:latin typeface="+mn-lt"/>
                        <a:ea typeface="Calibri"/>
                        <a:cs typeface="Times New Roman"/>
                      </a:endParaRPr>
                    </a:p>
                  </a:txBody>
                  <a:tcPr marL="9525" marR="9525" marT="9525" marB="9525" anchor="ctr"/>
                </a:tc>
              </a:tr>
              <a:tr h="291458">
                <a:tc>
                  <a:txBody>
                    <a:bodyPr/>
                    <a:lstStyle/>
                    <a:p>
                      <a:pPr>
                        <a:lnSpc>
                          <a:spcPct val="115000"/>
                        </a:lnSpc>
                        <a:spcAft>
                          <a:spcPts val="0"/>
                        </a:spcAft>
                      </a:pPr>
                      <a:endParaRPr lang="en-CA" sz="16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CA" sz="1400" dirty="0" smtClean="0">
                          <a:effectLst/>
                          <a:latin typeface="+mn-lt"/>
                          <a:ea typeface="Calibri"/>
                          <a:cs typeface="Times New Roman"/>
                        </a:rPr>
                        <a:t>TOTAL </a:t>
                      </a:r>
                      <a:endParaRPr lang="en-CA" sz="1400" dirty="0">
                        <a:effectLst/>
                        <a:latin typeface="+mn-lt"/>
                        <a:ea typeface="Calibri"/>
                        <a:cs typeface="Times New Roman"/>
                      </a:endParaRPr>
                    </a:p>
                  </a:txBody>
                  <a:tcPr marL="9525" marR="9525" marT="9525" marB="9525" anchor="ctr"/>
                </a:tc>
                <a:tc>
                  <a:txBody>
                    <a:bodyPr/>
                    <a:lstStyle/>
                    <a:p>
                      <a:pPr algn="r">
                        <a:lnSpc>
                          <a:spcPct val="115000"/>
                        </a:lnSpc>
                        <a:spcAft>
                          <a:spcPts val="0"/>
                        </a:spcAft>
                      </a:pPr>
                      <a:r>
                        <a:rPr lang="en-CA" sz="1400" dirty="0" smtClean="0">
                          <a:effectLst/>
                          <a:latin typeface="+mn-lt"/>
                          <a:ea typeface="Calibri"/>
                          <a:cs typeface="Times New Roman"/>
                        </a:rPr>
                        <a:t>19,983,672</a:t>
                      </a:r>
                    </a:p>
                  </a:txBody>
                  <a:tcPr marL="9525" marR="9525" marT="9525" marB="9525" anchor="ctr"/>
                </a:tc>
              </a:tr>
            </a:tbl>
          </a:graphicData>
        </a:graphic>
      </p:graphicFrame>
    </p:spTree>
    <p:extLst>
      <p:ext uri="{BB962C8B-B14F-4D97-AF65-F5344CB8AC3E}">
        <p14:creationId xmlns:p14="http://schemas.microsoft.com/office/powerpoint/2010/main" val="150792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Urban Issues</a:t>
            </a:r>
            <a:endParaRPr lang="en-CA" dirty="0"/>
          </a:p>
        </p:txBody>
      </p:sp>
      <p:sp>
        <p:nvSpPr>
          <p:cNvPr id="3" name="Text Placeholder 2"/>
          <p:cNvSpPr>
            <a:spLocks noGrp="1"/>
          </p:cNvSpPr>
          <p:nvPr>
            <p:ph type="body" idx="1"/>
          </p:nvPr>
        </p:nvSpPr>
        <p:spPr/>
        <p:txBody>
          <a:bodyPr/>
          <a:lstStyle/>
          <a:p>
            <a:r>
              <a:rPr lang="en-CA" dirty="0" smtClean="0"/>
              <a:t>Major Issues</a:t>
            </a:r>
            <a:endParaRPr lang="en-CA" dirty="0"/>
          </a:p>
        </p:txBody>
      </p:sp>
      <p:sp>
        <p:nvSpPr>
          <p:cNvPr id="4" name="Content Placeholder 3"/>
          <p:cNvSpPr>
            <a:spLocks noGrp="1"/>
          </p:cNvSpPr>
          <p:nvPr>
            <p:ph sz="half" idx="2"/>
          </p:nvPr>
        </p:nvSpPr>
        <p:spPr/>
        <p:txBody>
          <a:bodyPr>
            <a:normAutofit fontScale="92500" lnSpcReduction="20000"/>
          </a:bodyPr>
          <a:lstStyle/>
          <a:p>
            <a:pPr lvl="0"/>
            <a:r>
              <a:rPr lang="en-CA" dirty="0"/>
              <a:t>Urban sprawl</a:t>
            </a:r>
          </a:p>
          <a:p>
            <a:pPr lvl="0"/>
            <a:r>
              <a:rPr lang="en-CA" dirty="0"/>
              <a:t>Municipal infrastructure: maintaining, renewing and costs of doing so</a:t>
            </a:r>
          </a:p>
          <a:p>
            <a:pPr lvl="0"/>
            <a:r>
              <a:rPr lang="en-CA" dirty="0"/>
              <a:t>Housing: lack, affordability</a:t>
            </a:r>
          </a:p>
          <a:p>
            <a:pPr lvl="0"/>
            <a:r>
              <a:rPr lang="en-CA" dirty="0"/>
              <a:t>Public transit and transportation</a:t>
            </a:r>
          </a:p>
          <a:p>
            <a:pPr lvl="0"/>
            <a:r>
              <a:rPr lang="en-CA" dirty="0"/>
              <a:t>Climate change</a:t>
            </a:r>
          </a:p>
          <a:p>
            <a:pPr lvl="0"/>
            <a:r>
              <a:rPr lang="en-CA" dirty="0"/>
              <a:t>Environmental quality </a:t>
            </a:r>
          </a:p>
          <a:p>
            <a:pPr lvl="0"/>
            <a:r>
              <a:rPr lang="en-CA" dirty="0"/>
              <a:t>Immigration </a:t>
            </a:r>
          </a:p>
        </p:txBody>
      </p:sp>
      <p:sp>
        <p:nvSpPr>
          <p:cNvPr id="5" name="Text Placeholder 4"/>
          <p:cNvSpPr>
            <a:spLocks noGrp="1"/>
          </p:cNvSpPr>
          <p:nvPr>
            <p:ph type="body" sz="quarter" idx="3"/>
          </p:nvPr>
        </p:nvSpPr>
        <p:spPr/>
        <p:txBody>
          <a:bodyPr/>
          <a:lstStyle/>
          <a:p>
            <a:r>
              <a:rPr lang="en-CA" dirty="0" smtClean="0"/>
              <a:t>Paradox</a:t>
            </a:r>
            <a:endParaRPr lang="en-CA" dirty="0"/>
          </a:p>
        </p:txBody>
      </p:sp>
      <p:sp>
        <p:nvSpPr>
          <p:cNvPr id="6" name="Content Placeholder 5"/>
          <p:cNvSpPr>
            <a:spLocks noGrp="1"/>
          </p:cNvSpPr>
          <p:nvPr>
            <p:ph sz="quarter" idx="4"/>
          </p:nvPr>
        </p:nvSpPr>
        <p:spPr/>
        <p:txBody>
          <a:bodyPr>
            <a:normAutofit lnSpcReduction="10000"/>
          </a:bodyPr>
          <a:lstStyle/>
          <a:p>
            <a:r>
              <a:rPr lang="en-CA" dirty="0" smtClean="0"/>
              <a:t>Very high per capita income</a:t>
            </a:r>
          </a:p>
          <a:p>
            <a:r>
              <a:rPr lang="en-CA" dirty="0" smtClean="0"/>
              <a:t>High ranking on Human Development Index</a:t>
            </a:r>
          </a:p>
          <a:p>
            <a:r>
              <a:rPr lang="en-CA" dirty="0" smtClean="0"/>
              <a:t>High results for education</a:t>
            </a:r>
            <a:r>
              <a:rPr lang="en-CA" dirty="0"/>
              <a:t>, government transparency, civil liberties, quality of </a:t>
            </a:r>
            <a:r>
              <a:rPr lang="en-CA" dirty="0" smtClean="0"/>
              <a:t>life, economic </a:t>
            </a:r>
            <a:r>
              <a:rPr lang="en-CA" dirty="0"/>
              <a:t>freedom</a:t>
            </a:r>
            <a:endParaRPr lang="en-CA" dirty="0" smtClean="0"/>
          </a:p>
          <a:p>
            <a:endParaRPr lang="en-CA" dirty="0"/>
          </a:p>
        </p:txBody>
      </p:sp>
    </p:spTree>
    <p:extLst>
      <p:ext uri="{BB962C8B-B14F-4D97-AF65-F5344CB8AC3E}">
        <p14:creationId xmlns:p14="http://schemas.microsoft.com/office/powerpoint/2010/main" val="4181596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in Canada</a:t>
            </a:r>
            <a:endParaRPr lang="en-CA" dirty="0"/>
          </a:p>
        </p:txBody>
      </p:sp>
      <p:sp>
        <p:nvSpPr>
          <p:cNvPr id="3" name="Text Placeholder 2"/>
          <p:cNvSpPr>
            <a:spLocks noGrp="1"/>
          </p:cNvSpPr>
          <p:nvPr>
            <p:ph type="body" idx="1"/>
          </p:nvPr>
        </p:nvSpPr>
        <p:spPr/>
        <p:txBody>
          <a:bodyPr/>
          <a:lstStyle/>
          <a:p>
            <a:r>
              <a:rPr lang="en-CA" dirty="0" smtClean="0"/>
              <a:t>Features</a:t>
            </a:r>
            <a:endParaRPr lang="en-CA" dirty="0"/>
          </a:p>
        </p:txBody>
      </p:sp>
      <p:sp>
        <p:nvSpPr>
          <p:cNvPr id="4" name="Content Placeholder 3"/>
          <p:cNvSpPr>
            <a:spLocks noGrp="1"/>
          </p:cNvSpPr>
          <p:nvPr>
            <p:ph sz="half" idx="2"/>
          </p:nvPr>
        </p:nvSpPr>
        <p:spPr>
          <a:xfrm>
            <a:off x="251520" y="2492896"/>
            <a:ext cx="4040188" cy="3687762"/>
          </a:xfrm>
        </p:spPr>
        <p:txBody>
          <a:bodyPr>
            <a:normAutofit fontScale="92500" lnSpcReduction="10000"/>
          </a:bodyPr>
          <a:lstStyle/>
          <a:p>
            <a:pPr lvl="0"/>
            <a:r>
              <a:rPr lang="en-CA" dirty="0" smtClean="0"/>
              <a:t>Market: ownership or rental</a:t>
            </a:r>
          </a:p>
          <a:p>
            <a:pPr lvl="0"/>
            <a:r>
              <a:rPr lang="en-CA" dirty="0" smtClean="0"/>
              <a:t>Social housing – rental </a:t>
            </a:r>
          </a:p>
          <a:p>
            <a:pPr lvl="0"/>
            <a:r>
              <a:rPr lang="en-CA" dirty="0" smtClean="0"/>
              <a:t>High homeownership rates historically (67-70%)</a:t>
            </a:r>
          </a:p>
          <a:p>
            <a:pPr lvl="0"/>
            <a:r>
              <a:rPr lang="en-CA" dirty="0" smtClean="0"/>
              <a:t>Homeownership increasing over past decades*</a:t>
            </a:r>
          </a:p>
          <a:p>
            <a:pPr lvl="0"/>
            <a:r>
              <a:rPr lang="en-CA" dirty="0" smtClean="0"/>
              <a:t>Major changes by federal government after WWII</a:t>
            </a:r>
            <a:r>
              <a:rPr lang="en-CA" dirty="0"/>
              <a:t> </a:t>
            </a:r>
            <a:endParaRPr lang="en-CA" dirty="0" smtClean="0"/>
          </a:p>
        </p:txBody>
      </p:sp>
      <p:sp>
        <p:nvSpPr>
          <p:cNvPr id="5" name="Text Placeholder 4"/>
          <p:cNvSpPr>
            <a:spLocks noGrp="1"/>
          </p:cNvSpPr>
          <p:nvPr>
            <p:ph type="body" sz="quarter" idx="3"/>
          </p:nvPr>
        </p:nvSpPr>
        <p:spPr/>
        <p:txBody>
          <a:bodyPr/>
          <a:lstStyle/>
          <a:p>
            <a:r>
              <a:rPr lang="en-CA" dirty="0" smtClean="0"/>
              <a:t>Issues</a:t>
            </a:r>
            <a:endParaRPr lang="en-CA" dirty="0"/>
          </a:p>
        </p:txBody>
      </p:sp>
      <p:sp>
        <p:nvSpPr>
          <p:cNvPr id="6" name="Content Placeholder 5"/>
          <p:cNvSpPr>
            <a:spLocks noGrp="1"/>
          </p:cNvSpPr>
          <p:nvPr>
            <p:ph sz="quarter" idx="4"/>
          </p:nvPr>
        </p:nvSpPr>
        <p:spPr/>
        <p:txBody>
          <a:bodyPr>
            <a:normAutofit fontScale="92500" lnSpcReduction="20000"/>
          </a:bodyPr>
          <a:lstStyle/>
          <a:p>
            <a:pPr lvl="0"/>
            <a:r>
              <a:rPr lang="en-CA" dirty="0"/>
              <a:t>Affordability</a:t>
            </a:r>
          </a:p>
          <a:p>
            <a:pPr lvl="0"/>
            <a:r>
              <a:rPr lang="en-CA" dirty="0" smtClean="0"/>
              <a:t>Rental: Lack of new, quality of stock </a:t>
            </a:r>
            <a:endParaRPr lang="en-CA" dirty="0"/>
          </a:p>
          <a:p>
            <a:r>
              <a:rPr lang="en-CA" dirty="0"/>
              <a:t>Past development patterns and reliance on cars</a:t>
            </a:r>
          </a:p>
          <a:p>
            <a:pPr lvl="0"/>
            <a:r>
              <a:rPr lang="en-CA" dirty="0"/>
              <a:t>Homeownership vs rental patterns changing </a:t>
            </a:r>
            <a:endParaRPr lang="en-CA" dirty="0" smtClean="0"/>
          </a:p>
          <a:p>
            <a:pPr lvl="0"/>
            <a:r>
              <a:rPr lang="en-CA" dirty="0" smtClean="0"/>
              <a:t>Energy and water efficiency and sustainability – compact communities </a:t>
            </a:r>
            <a:endParaRPr lang="en-CA" dirty="0"/>
          </a:p>
          <a:p>
            <a:endParaRPr lang="en-CA" dirty="0"/>
          </a:p>
        </p:txBody>
      </p:sp>
    </p:spTree>
    <p:extLst>
      <p:ext uri="{BB962C8B-B14F-4D97-AF65-F5344CB8AC3E}">
        <p14:creationId xmlns:p14="http://schemas.microsoft.com/office/powerpoint/2010/main" val="3354032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CA" dirty="0"/>
              <a:t>Partnering  </a:t>
            </a:r>
            <a:r>
              <a:rPr lang="en-CA" dirty="0" smtClean="0"/>
              <a:t>in social housing</a:t>
            </a:r>
          </a:p>
          <a:p>
            <a:r>
              <a:rPr lang="en-CA" dirty="0" smtClean="0"/>
              <a:t>Funding – e.g., early stages of affordable housing project</a:t>
            </a:r>
          </a:p>
          <a:p>
            <a:r>
              <a:rPr lang="en-CA" dirty="0" smtClean="0"/>
              <a:t>Financial assistance such as First-time Home Buyers Tax Credit or Home Buyers Plan (use funds from retirement savings) </a:t>
            </a:r>
          </a:p>
          <a:p>
            <a:r>
              <a:rPr lang="en-CA" dirty="0" smtClean="0"/>
              <a:t>Providing mortgage insurance (&lt;20% down payment)  </a:t>
            </a:r>
            <a:r>
              <a:rPr lang="en-CA" dirty="0"/>
              <a:t>  </a:t>
            </a:r>
          </a:p>
          <a:p>
            <a:r>
              <a:rPr lang="en-CA" dirty="0" smtClean="0"/>
              <a:t>Research </a:t>
            </a:r>
            <a:r>
              <a:rPr lang="en-CA" dirty="0"/>
              <a:t>on the housing </a:t>
            </a:r>
            <a:r>
              <a:rPr lang="en-CA" dirty="0" smtClean="0"/>
              <a:t>market via Canada Mortgage and Housing Corporation</a:t>
            </a:r>
          </a:p>
          <a:p>
            <a:r>
              <a:rPr lang="en-CA" dirty="0">
                <a:solidFill>
                  <a:srgbClr val="FF0000"/>
                </a:solidFill>
              </a:rPr>
              <a:t>Exemptions from capital gains tax for principal residence</a:t>
            </a:r>
          </a:p>
          <a:p>
            <a:endParaRPr lang="en-CA" dirty="0"/>
          </a:p>
        </p:txBody>
      </p:sp>
      <p:sp>
        <p:nvSpPr>
          <p:cNvPr id="3" name="Text Placeholder 2"/>
          <p:cNvSpPr>
            <a:spLocks noGrp="1"/>
          </p:cNvSpPr>
          <p:nvPr>
            <p:ph type="body" sz="half" idx="2"/>
          </p:nvPr>
        </p:nvSpPr>
        <p:spPr/>
        <p:txBody>
          <a:bodyPr>
            <a:normAutofit/>
          </a:bodyPr>
          <a:lstStyle/>
          <a:p>
            <a:r>
              <a:rPr lang="en-CA" sz="2000" dirty="0" smtClean="0"/>
              <a:t>Affordability Examples</a:t>
            </a:r>
            <a:endParaRPr lang="en-CA" sz="2000" dirty="0"/>
          </a:p>
        </p:txBody>
      </p:sp>
      <p:sp>
        <p:nvSpPr>
          <p:cNvPr id="4" name="Title 3"/>
          <p:cNvSpPr>
            <a:spLocks noGrp="1"/>
          </p:cNvSpPr>
          <p:nvPr>
            <p:ph type="title"/>
          </p:nvPr>
        </p:nvSpPr>
        <p:spPr/>
        <p:txBody>
          <a:bodyPr/>
          <a:lstStyle/>
          <a:p>
            <a:r>
              <a:rPr lang="en-CA" dirty="0" smtClean="0"/>
              <a:t>Shared Responsibility: Federal </a:t>
            </a:r>
            <a:endParaRPr lang="en-CA" dirty="0"/>
          </a:p>
        </p:txBody>
      </p:sp>
    </p:spTree>
    <p:extLst>
      <p:ext uri="{BB962C8B-B14F-4D97-AF65-F5344CB8AC3E}">
        <p14:creationId xmlns:p14="http://schemas.microsoft.com/office/powerpoint/2010/main" val="1634664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685800"/>
            <a:ext cx="4572000" cy="5767536"/>
          </a:xfrm>
        </p:spPr>
        <p:txBody>
          <a:bodyPr>
            <a:normAutofit fontScale="25000" lnSpcReduction="20000"/>
          </a:bodyPr>
          <a:lstStyle/>
          <a:p>
            <a:r>
              <a:rPr lang="en-CA" sz="7200" dirty="0" smtClean="0"/>
              <a:t>Regulation </a:t>
            </a:r>
            <a:r>
              <a:rPr lang="en-CA" sz="7200" dirty="0"/>
              <a:t>of real estate development and </a:t>
            </a:r>
            <a:r>
              <a:rPr lang="en-CA" sz="7200" dirty="0" smtClean="0"/>
              <a:t>marketing</a:t>
            </a:r>
          </a:p>
          <a:p>
            <a:r>
              <a:rPr lang="en-CA" sz="7200" dirty="0" smtClean="0"/>
              <a:t>Home warranty insurance</a:t>
            </a:r>
          </a:p>
          <a:p>
            <a:r>
              <a:rPr lang="en-CA" sz="7200" dirty="0" smtClean="0"/>
              <a:t>Landlord-tenant relations</a:t>
            </a:r>
          </a:p>
          <a:p>
            <a:r>
              <a:rPr lang="en-CA" sz="7200" dirty="0" smtClean="0"/>
              <a:t>Overseeing land use planning and development finance</a:t>
            </a:r>
          </a:p>
          <a:p>
            <a:r>
              <a:rPr lang="en-CA" sz="7200" dirty="0" smtClean="0"/>
              <a:t>Funding public transit</a:t>
            </a:r>
          </a:p>
          <a:p>
            <a:r>
              <a:rPr lang="en-CA" sz="7200" dirty="0" smtClean="0"/>
              <a:t>Funding </a:t>
            </a:r>
            <a:r>
              <a:rPr lang="en-CA" sz="7200" dirty="0"/>
              <a:t>social housing programs and projects </a:t>
            </a:r>
            <a:endParaRPr lang="en-CA" sz="7200" dirty="0" smtClean="0"/>
          </a:p>
          <a:p>
            <a:r>
              <a:rPr lang="en-CA" sz="7200" dirty="0" smtClean="0"/>
              <a:t>Providing </a:t>
            </a:r>
            <a:r>
              <a:rPr lang="en-CA" sz="7200" dirty="0"/>
              <a:t>targeted rent supplements </a:t>
            </a:r>
            <a:endParaRPr lang="en-CA" sz="7200" dirty="0" smtClean="0"/>
          </a:p>
          <a:p>
            <a:r>
              <a:rPr lang="en-CA" sz="7200" dirty="0" smtClean="0"/>
              <a:t>Homeowner support – e.g., property-tax support, property tax deferment programs, first-time home buyers grant</a:t>
            </a:r>
          </a:p>
          <a:p>
            <a:r>
              <a:rPr lang="en-CA" sz="7200" dirty="0" smtClean="0"/>
              <a:t>Home adaptations for independence</a:t>
            </a:r>
          </a:p>
          <a:p>
            <a:r>
              <a:rPr lang="en-CA" sz="7200" dirty="0" smtClean="0"/>
              <a:t>Seniors Home Renovation Tax Credit</a:t>
            </a:r>
          </a:p>
          <a:p>
            <a:r>
              <a:rPr lang="en-CA" sz="7200" dirty="0" smtClean="0"/>
              <a:t>Building code for B.C. – example: options for secondary suites</a:t>
            </a:r>
          </a:p>
          <a:p>
            <a:r>
              <a:rPr lang="en-CA" sz="7200" dirty="0" smtClean="0"/>
              <a:t>Developing </a:t>
            </a:r>
            <a:r>
              <a:rPr lang="en-CA" sz="7200" dirty="0"/>
              <a:t>uniform technical standards that simplify building code </a:t>
            </a:r>
            <a:r>
              <a:rPr lang="en-CA" sz="7200" dirty="0" smtClean="0"/>
              <a:t>compliance</a:t>
            </a:r>
            <a:r>
              <a:rPr lang="en-CA" sz="7200" dirty="0"/>
              <a:t> </a:t>
            </a:r>
            <a:endParaRPr lang="en-CA" sz="7200" dirty="0" smtClean="0"/>
          </a:p>
          <a:p>
            <a:endParaRPr lang="en-CA" dirty="0"/>
          </a:p>
        </p:txBody>
      </p:sp>
      <p:sp>
        <p:nvSpPr>
          <p:cNvPr id="3" name="Text Placeholder 2"/>
          <p:cNvSpPr>
            <a:spLocks noGrp="1"/>
          </p:cNvSpPr>
          <p:nvPr>
            <p:ph type="body" sz="half" idx="2"/>
          </p:nvPr>
        </p:nvSpPr>
        <p:spPr/>
        <p:txBody>
          <a:bodyPr>
            <a:normAutofit/>
          </a:bodyPr>
          <a:lstStyle/>
          <a:p>
            <a:r>
              <a:rPr lang="en-CA" sz="2000" dirty="0" smtClean="0"/>
              <a:t>Affordability Examples</a:t>
            </a:r>
            <a:endParaRPr lang="en-CA" sz="2000" dirty="0"/>
          </a:p>
        </p:txBody>
      </p:sp>
      <p:sp>
        <p:nvSpPr>
          <p:cNvPr id="4" name="Title 3"/>
          <p:cNvSpPr>
            <a:spLocks noGrp="1"/>
          </p:cNvSpPr>
          <p:nvPr>
            <p:ph type="title"/>
          </p:nvPr>
        </p:nvSpPr>
        <p:spPr/>
        <p:txBody>
          <a:bodyPr/>
          <a:lstStyle/>
          <a:p>
            <a:r>
              <a:rPr lang="en-CA" dirty="0" smtClean="0"/>
              <a:t>Shared Responsibility: Province</a:t>
            </a:r>
            <a:endParaRPr lang="en-CA" dirty="0"/>
          </a:p>
        </p:txBody>
      </p:sp>
    </p:spTree>
    <p:extLst>
      <p:ext uri="{BB962C8B-B14F-4D97-AF65-F5344CB8AC3E}">
        <p14:creationId xmlns:p14="http://schemas.microsoft.com/office/powerpoint/2010/main" val="6238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20" y="404664"/>
            <a:ext cx="4572000" cy="6264696"/>
          </a:xfrm>
        </p:spPr>
        <p:txBody>
          <a:bodyPr>
            <a:noAutofit/>
          </a:bodyPr>
          <a:lstStyle/>
          <a:p>
            <a:r>
              <a:rPr lang="en-CA" sz="2400" dirty="0" smtClean="0"/>
              <a:t>Regional </a:t>
            </a:r>
            <a:r>
              <a:rPr lang="en-CA" sz="2400" dirty="0"/>
              <a:t>growth strategies and community and neighbourhood plans </a:t>
            </a:r>
            <a:r>
              <a:rPr lang="en-CA" sz="2400" dirty="0" smtClean="0"/>
              <a:t>– support affordable housing</a:t>
            </a:r>
          </a:p>
          <a:p>
            <a:r>
              <a:rPr lang="en-CA" sz="2400" dirty="0" smtClean="0"/>
              <a:t>Housing friendly regulatory environment (e.g., allowing secondary suites, density, good transit corridors, etc.)</a:t>
            </a:r>
          </a:p>
          <a:p>
            <a:r>
              <a:rPr lang="en-CA" sz="2400" dirty="0" smtClean="0"/>
              <a:t>Prezoning land</a:t>
            </a:r>
          </a:p>
          <a:p>
            <a:r>
              <a:rPr lang="en-CA" sz="2400" dirty="0" smtClean="0"/>
              <a:t>Property tax incentives for affordable housing</a:t>
            </a:r>
          </a:p>
          <a:p>
            <a:r>
              <a:rPr lang="en-CA" sz="2400" dirty="0" smtClean="0"/>
              <a:t>Streamlining development approval processes</a:t>
            </a:r>
          </a:p>
          <a:p>
            <a:r>
              <a:rPr lang="en-CA" sz="2400" dirty="0" smtClean="0"/>
              <a:t>Reducing permitting fees and development cost charges</a:t>
            </a:r>
          </a:p>
        </p:txBody>
      </p:sp>
      <p:sp>
        <p:nvSpPr>
          <p:cNvPr id="3" name="Text Placeholder 2"/>
          <p:cNvSpPr>
            <a:spLocks noGrp="1"/>
          </p:cNvSpPr>
          <p:nvPr>
            <p:ph type="body" sz="half" idx="2"/>
          </p:nvPr>
        </p:nvSpPr>
        <p:spPr/>
        <p:txBody>
          <a:bodyPr>
            <a:normAutofit/>
          </a:bodyPr>
          <a:lstStyle/>
          <a:p>
            <a:r>
              <a:rPr lang="en-CA" sz="2000" dirty="0" smtClean="0"/>
              <a:t>Affordability Examples</a:t>
            </a:r>
            <a:endParaRPr lang="en-CA" sz="2000" dirty="0"/>
          </a:p>
        </p:txBody>
      </p:sp>
      <p:sp>
        <p:nvSpPr>
          <p:cNvPr id="4" name="Title 3"/>
          <p:cNvSpPr>
            <a:spLocks noGrp="1"/>
          </p:cNvSpPr>
          <p:nvPr>
            <p:ph type="title"/>
          </p:nvPr>
        </p:nvSpPr>
        <p:spPr/>
        <p:txBody>
          <a:bodyPr/>
          <a:lstStyle/>
          <a:p>
            <a:r>
              <a:rPr lang="en-CA" dirty="0" smtClean="0"/>
              <a:t>Shared Responsibility: Municipal  </a:t>
            </a:r>
            <a:endParaRPr lang="en-CA" dirty="0"/>
          </a:p>
        </p:txBody>
      </p:sp>
    </p:spTree>
    <p:extLst>
      <p:ext uri="{BB962C8B-B14F-4D97-AF65-F5344CB8AC3E}">
        <p14:creationId xmlns:p14="http://schemas.microsoft.com/office/powerpoint/2010/main" val="327167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concepts</a:t>
            </a:r>
            <a:endParaRPr lang="en-CA" dirty="0"/>
          </a:p>
        </p:txBody>
      </p:sp>
      <p:sp>
        <p:nvSpPr>
          <p:cNvPr id="3" name="Text Placeholder 2"/>
          <p:cNvSpPr>
            <a:spLocks noGrp="1"/>
          </p:cNvSpPr>
          <p:nvPr>
            <p:ph type="body" idx="1"/>
          </p:nvPr>
        </p:nvSpPr>
        <p:spPr/>
        <p:txBody>
          <a:bodyPr/>
          <a:lstStyle/>
          <a:p>
            <a:r>
              <a:rPr lang="en-CA" dirty="0" smtClean="0"/>
              <a:t>Core Housing Need</a:t>
            </a:r>
            <a:endParaRPr lang="en-CA" dirty="0"/>
          </a:p>
        </p:txBody>
      </p:sp>
      <p:sp>
        <p:nvSpPr>
          <p:cNvPr id="4" name="Content Placeholder 3"/>
          <p:cNvSpPr>
            <a:spLocks noGrp="1"/>
          </p:cNvSpPr>
          <p:nvPr>
            <p:ph sz="half" idx="2"/>
          </p:nvPr>
        </p:nvSpPr>
        <p:spPr/>
        <p:txBody>
          <a:bodyPr/>
          <a:lstStyle/>
          <a:p>
            <a:pPr lvl="1"/>
            <a:r>
              <a:rPr lang="en-CA" sz="2800" dirty="0" smtClean="0"/>
              <a:t>Adequate (repairs)</a:t>
            </a:r>
          </a:p>
          <a:p>
            <a:pPr lvl="1"/>
            <a:r>
              <a:rPr lang="en-CA" sz="2800" dirty="0" smtClean="0"/>
              <a:t>Suitable (size)</a:t>
            </a:r>
          </a:p>
          <a:p>
            <a:pPr lvl="1"/>
            <a:r>
              <a:rPr lang="en-CA" sz="2800" dirty="0" smtClean="0"/>
              <a:t>Affordable (&lt;30% income)</a:t>
            </a:r>
          </a:p>
          <a:p>
            <a:endParaRPr lang="en-CA" dirty="0" smtClean="0"/>
          </a:p>
          <a:p>
            <a:endParaRPr lang="en-CA" dirty="0" smtClean="0"/>
          </a:p>
          <a:p>
            <a:endParaRPr lang="en-CA" dirty="0"/>
          </a:p>
        </p:txBody>
      </p:sp>
      <p:sp>
        <p:nvSpPr>
          <p:cNvPr id="5" name="Text Placeholder 4"/>
          <p:cNvSpPr>
            <a:spLocks noGrp="1"/>
          </p:cNvSpPr>
          <p:nvPr>
            <p:ph type="body" sz="quarter" idx="3"/>
          </p:nvPr>
        </p:nvSpPr>
        <p:spPr/>
        <p:txBody>
          <a:bodyPr/>
          <a:lstStyle/>
          <a:p>
            <a:endParaRPr lang="en-CA" dirty="0"/>
          </a:p>
        </p:txBody>
      </p:sp>
      <p:sp>
        <p:nvSpPr>
          <p:cNvPr id="6" name="Content Placeholder 5"/>
          <p:cNvSpPr>
            <a:spLocks noGrp="1"/>
          </p:cNvSpPr>
          <p:nvPr>
            <p:ph sz="quarter" idx="4"/>
          </p:nvPr>
        </p:nvSpPr>
        <p:spPr/>
        <p:txBody>
          <a:bodyPr/>
          <a:lstStyle/>
          <a:p>
            <a:endParaRPr lang="en-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564904"/>
            <a:ext cx="4342934" cy="362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54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Presentation Overview</a:t>
            </a:r>
            <a:endParaRPr lang="en-CA" dirty="0"/>
          </a:p>
        </p:txBody>
      </p:sp>
      <p:sp>
        <p:nvSpPr>
          <p:cNvPr id="3" name="Content Placeholder 2"/>
          <p:cNvSpPr>
            <a:spLocks noGrp="1"/>
          </p:cNvSpPr>
          <p:nvPr>
            <p:ph idx="1"/>
          </p:nvPr>
        </p:nvSpPr>
        <p:spPr/>
        <p:txBody>
          <a:bodyPr/>
          <a:lstStyle/>
          <a:p>
            <a:r>
              <a:rPr lang="en-CA" dirty="0" smtClean="0"/>
              <a:t>Canada: Context</a:t>
            </a:r>
          </a:p>
          <a:p>
            <a:r>
              <a:rPr lang="en-CA" dirty="0" smtClean="0"/>
              <a:t>Government and Shared Responsibilities</a:t>
            </a:r>
          </a:p>
          <a:p>
            <a:r>
              <a:rPr lang="en-CA" dirty="0" smtClean="0"/>
              <a:t>Urbanism and Key Urban Issues</a:t>
            </a:r>
          </a:p>
          <a:p>
            <a:r>
              <a:rPr lang="en-CA" dirty="0" smtClean="0"/>
              <a:t>General Housing Concepts </a:t>
            </a:r>
          </a:p>
          <a:p>
            <a:r>
              <a:rPr lang="en-CA" dirty="0" smtClean="0"/>
              <a:t>Housing in British Columbia</a:t>
            </a:r>
          </a:p>
          <a:p>
            <a:r>
              <a:rPr lang="en-CA" dirty="0" smtClean="0"/>
              <a:t>Housing Policy in B.C.  </a:t>
            </a:r>
          </a:p>
          <a:p>
            <a:endParaRPr lang="en-CA" dirty="0" smtClean="0"/>
          </a:p>
        </p:txBody>
      </p:sp>
      <p:pic>
        <p:nvPicPr>
          <p:cNvPr id="12290" name="Picture 2" descr="F:\X_HBPOLICY\Housing\Web\MarketHousing\Housing Pics\Housing Pics\_mg_49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140968"/>
            <a:ext cx="1998943"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2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in b.c.</a:t>
            </a:r>
            <a:endParaRPr lang="en-CA" dirty="0"/>
          </a:p>
        </p:txBody>
      </p:sp>
      <p:sp>
        <p:nvSpPr>
          <p:cNvPr id="3" name="Text Placeholder 2"/>
          <p:cNvSpPr>
            <a:spLocks noGrp="1"/>
          </p:cNvSpPr>
          <p:nvPr>
            <p:ph type="body" idx="1"/>
          </p:nvPr>
        </p:nvSpPr>
        <p:spPr/>
        <p:txBody>
          <a:bodyPr/>
          <a:lstStyle/>
          <a:p>
            <a:r>
              <a:rPr lang="en-CA" dirty="0" smtClean="0"/>
              <a:t>Key Features</a:t>
            </a:r>
            <a:endParaRPr lang="en-CA" dirty="0"/>
          </a:p>
        </p:txBody>
      </p:sp>
      <p:sp>
        <p:nvSpPr>
          <p:cNvPr id="4" name="Content Placeholder 3"/>
          <p:cNvSpPr>
            <a:spLocks noGrp="1"/>
          </p:cNvSpPr>
          <p:nvPr>
            <p:ph sz="half" idx="2"/>
          </p:nvPr>
        </p:nvSpPr>
        <p:spPr/>
        <p:txBody>
          <a:bodyPr>
            <a:normAutofit/>
          </a:bodyPr>
          <a:lstStyle/>
          <a:p>
            <a:pPr lvl="1"/>
            <a:r>
              <a:rPr lang="en-CA" sz="2400" dirty="0" smtClean="0"/>
              <a:t>Private market provides most housing (95%)</a:t>
            </a:r>
          </a:p>
          <a:p>
            <a:pPr lvl="1"/>
            <a:r>
              <a:rPr lang="en-CA" sz="2400" dirty="0" smtClean="0"/>
              <a:t>Social/subsidized housing (5%)</a:t>
            </a:r>
          </a:p>
          <a:p>
            <a:pPr lvl="1"/>
            <a:r>
              <a:rPr lang="en-CA" sz="2400" dirty="0" smtClean="0"/>
              <a:t>Ownership and rental</a:t>
            </a:r>
          </a:p>
          <a:p>
            <a:pPr lvl="1"/>
            <a:r>
              <a:rPr lang="en-CA" sz="2400" dirty="0" smtClean="0"/>
              <a:t>Single detached housing predominates </a:t>
            </a:r>
          </a:p>
          <a:p>
            <a:endParaRPr lang="en-CA" dirty="0" smtClean="0"/>
          </a:p>
          <a:p>
            <a:endParaRPr lang="en-CA" dirty="0"/>
          </a:p>
        </p:txBody>
      </p:sp>
      <p:sp>
        <p:nvSpPr>
          <p:cNvPr id="5" name="Text Placeholder 4"/>
          <p:cNvSpPr>
            <a:spLocks noGrp="1"/>
          </p:cNvSpPr>
          <p:nvPr>
            <p:ph type="body" sz="quarter" idx="3"/>
          </p:nvPr>
        </p:nvSpPr>
        <p:spPr/>
        <p:txBody>
          <a:bodyPr/>
          <a:lstStyle/>
          <a:p>
            <a:r>
              <a:rPr lang="en-CA" dirty="0" smtClean="0"/>
              <a:t>Issues</a:t>
            </a:r>
            <a:endParaRPr lang="en-CA" dirty="0"/>
          </a:p>
        </p:txBody>
      </p:sp>
      <p:sp>
        <p:nvSpPr>
          <p:cNvPr id="6" name="Content Placeholder 5"/>
          <p:cNvSpPr>
            <a:spLocks noGrp="1"/>
          </p:cNvSpPr>
          <p:nvPr>
            <p:ph sz="quarter" idx="4"/>
          </p:nvPr>
        </p:nvSpPr>
        <p:spPr/>
        <p:txBody>
          <a:bodyPr/>
          <a:lstStyle/>
          <a:p>
            <a:r>
              <a:rPr lang="en-CA" dirty="0" smtClean="0"/>
              <a:t>Affordability becoming increasing concern</a:t>
            </a:r>
          </a:p>
          <a:p>
            <a:r>
              <a:rPr lang="en-CA" dirty="0" smtClean="0"/>
              <a:t>Homelessness </a:t>
            </a:r>
          </a:p>
          <a:p>
            <a:r>
              <a:rPr lang="en-CA" dirty="0" smtClean="0"/>
              <a:t>Large urban/industrial centres</a:t>
            </a:r>
          </a:p>
          <a:p>
            <a:r>
              <a:rPr lang="en-CA" dirty="0" smtClean="0"/>
              <a:t>Supply, affordability, quality </a:t>
            </a:r>
          </a:p>
          <a:p>
            <a:r>
              <a:rPr lang="en-CA" dirty="0" smtClean="0"/>
              <a:t>Sustainability features of building code </a:t>
            </a:r>
          </a:p>
          <a:p>
            <a:endParaRPr lang="en-CA" dirty="0"/>
          </a:p>
        </p:txBody>
      </p:sp>
    </p:spTree>
    <p:extLst>
      <p:ext uri="{BB962C8B-B14F-4D97-AF65-F5344CB8AC3E}">
        <p14:creationId xmlns:p14="http://schemas.microsoft.com/office/powerpoint/2010/main" val="1741769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affordability in BC</a:t>
            </a:r>
            <a:endParaRPr lang="en-CA" dirty="0"/>
          </a:p>
        </p:txBody>
      </p:sp>
      <p:sp>
        <p:nvSpPr>
          <p:cNvPr id="3" name="Text Placeholder 2"/>
          <p:cNvSpPr>
            <a:spLocks noGrp="1"/>
          </p:cNvSpPr>
          <p:nvPr>
            <p:ph type="body" idx="1"/>
          </p:nvPr>
        </p:nvSpPr>
        <p:spPr/>
        <p:txBody>
          <a:bodyPr/>
          <a:lstStyle/>
          <a:p>
            <a:r>
              <a:rPr lang="en-CA" dirty="0" smtClean="0"/>
              <a:t>City of Vancouver </a:t>
            </a:r>
            <a:endParaRPr lang="en-CA" dirty="0"/>
          </a:p>
        </p:txBody>
      </p:sp>
      <p:sp>
        <p:nvSpPr>
          <p:cNvPr id="4" name="Content Placeholder 3"/>
          <p:cNvSpPr>
            <a:spLocks noGrp="1"/>
          </p:cNvSpPr>
          <p:nvPr>
            <p:ph sz="half" idx="2"/>
          </p:nvPr>
        </p:nvSpPr>
        <p:spPr/>
        <p:txBody>
          <a:bodyPr>
            <a:normAutofit lnSpcReduction="10000"/>
          </a:bodyPr>
          <a:lstStyle/>
          <a:p>
            <a:endParaRPr lang="en-CA" dirty="0" smtClean="0"/>
          </a:p>
          <a:p>
            <a:r>
              <a:rPr lang="en-CA" dirty="0" smtClean="0"/>
              <a:t>Single detached home ~ $1 million CDN </a:t>
            </a:r>
          </a:p>
          <a:p>
            <a:endParaRPr lang="en-CA" dirty="0" smtClean="0"/>
          </a:p>
          <a:p>
            <a:r>
              <a:rPr lang="en-CA" dirty="0" smtClean="0"/>
              <a:t>Average household income ~ $57,000</a:t>
            </a:r>
          </a:p>
          <a:p>
            <a:endParaRPr lang="en-CA" dirty="0" smtClean="0"/>
          </a:p>
          <a:p>
            <a:r>
              <a:rPr lang="en-CA" dirty="0" smtClean="0"/>
              <a:t>Renters: ~ 52%</a:t>
            </a:r>
          </a:p>
          <a:p>
            <a:pPr marL="411480" lvl="1" indent="0">
              <a:buNone/>
            </a:pPr>
            <a:r>
              <a:rPr lang="en-CA" dirty="0" smtClean="0"/>
              <a:t> </a:t>
            </a:r>
            <a:endParaRPr lang="en-CA" dirty="0"/>
          </a:p>
        </p:txBody>
      </p:sp>
      <p:sp>
        <p:nvSpPr>
          <p:cNvPr id="5" name="Text Placeholder 4"/>
          <p:cNvSpPr>
            <a:spLocks noGrp="1"/>
          </p:cNvSpPr>
          <p:nvPr>
            <p:ph type="body" sz="quarter" idx="3"/>
          </p:nvPr>
        </p:nvSpPr>
        <p:spPr/>
        <p:txBody>
          <a:bodyPr/>
          <a:lstStyle/>
          <a:p>
            <a:r>
              <a:rPr lang="en-CA" dirty="0" smtClean="0"/>
              <a:t>City of Victoria</a:t>
            </a:r>
            <a:endParaRPr lang="en-CA" dirty="0"/>
          </a:p>
        </p:txBody>
      </p:sp>
      <p:sp>
        <p:nvSpPr>
          <p:cNvPr id="6" name="Content Placeholder 5"/>
          <p:cNvSpPr>
            <a:spLocks noGrp="1"/>
          </p:cNvSpPr>
          <p:nvPr>
            <p:ph sz="quarter" idx="4"/>
          </p:nvPr>
        </p:nvSpPr>
        <p:spPr>
          <a:xfrm>
            <a:off x="4572000" y="2348880"/>
            <a:ext cx="4041775" cy="3273226"/>
          </a:xfrm>
        </p:spPr>
        <p:txBody>
          <a:bodyPr>
            <a:normAutofit lnSpcReduction="10000"/>
          </a:bodyPr>
          <a:lstStyle/>
          <a:p>
            <a:endParaRPr lang="en-CA" dirty="0" smtClean="0"/>
          </a:p>
          <a:p>
            <a:r>
              <a:rPr lang="en-CA" dirty="0" smtClean="0"/>
              <a:t>Single detached home ~ $750,000 CDN</a:t>
            </a:r>
          </a:p>
          <a:p>
            <a:endParaRPr lang="en-CA" dirty="0" smtClean="0"/>
          </a:p>
          <a:p>
            <a:r>
              <a:rPr lang="en-CA" dirty="0" smtClean="0"/>
              <a:t>Average household income ~ $38,000</a:t>
            </a:r>
          </a:p>
          <a:p>
            <a:endParaRPr lang="en-CA" dirty="0" smtClean="0"/>
          </a:p>
          <a:p>
            <a:r>
              <a:rPr lang="en-CA" dirty="0" smtClean="0"/>
              <a:t>Renters ~60%</a:t>
            </a:r>
            <a:endParaRPr lang="en-CA" dirty="0"/>
          </a:p>
        </p:txBody>
      </p:sp>
    </p:spTree>
    <p:extLst>
      <p:ext uri="{BB962C8B-B14F-4D97-AF65-F5344CB8AC3E}">
        <p14:creationId xmlns:p14="http://schemas.microsoft.com/office/powerpoint/2010/main" val="591189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policy in b.c.</a:t>
            </a:r>
            <a:endParaRPr lang="en-CA" dirty="0"/>
          </a:p>
        </p:txBody>
      </p:sp>
      <p:sp>
        <p:nvSpPr>
          <p:cNvPr id="3" name="Text Placeholder 2"/>
          <p:cNvSpPr>
            <a:spLocks noGrp="1"/>
          </p:cNvSpPr>
          <p:nvPr>
            <p:ph type="body" idx="1"/>
          </p:nvPr>
        </p:nvSpPr>
        <p:spPr/>
        <p:txBody>
          <a:bodyPr/>
          <a:lstStyle/>
          <a:p>
            <a:r>
              <a:rPr lang="en-CA" dirty="0" smtClean="0"/>
              <a:t>Housing Matters B.C.</a:t>
            </a:r>
            <a:endParaRPr lang="en-CA" dirty="0"/>
          </a:p>
        </p:txBody>
      </p:sp>
      <p:sp>
        <p:nvSpPr>
          <p:cNvPr id="4" name="Content Placeholder 3"/>
          <p:cNvSpPr>
            <a:spLocks noGrp="1"/>
          </p:cNvSpPr>
          <p:nvPr>
            <p:ph sz="half" idx="2"/>
          </p:nvPr>
        </p:nvSpPr>
        <p:spPr/>
        <p:txBody>
          <a:bodyPr>
            <a:normAutofit lnSpcReduction="10000"/>
          </a:bodyPr>
          <a:lstStyle/>
          <a:p>
            <a:r>
              <a:rPr lang="en-CA" dirty="0" smtClean="0"/>
              <a:t>Provincial housing policy document </a:t>
            </a:r>
          </a:p>
          <a:p>
            <a:r>
              <a:rPr lang="en-CA" dirty="0" smtClean="0"/>
              <a:t>Latest update 2014</a:t>
            </a:r>
          </a:p>
          <a:p>
            <a:r>
              <a:rPr lang="en-CA" dirty="0" smtClean="0"/>
              <a:t>Main policy document</a:t>
            </a:r>
          </a:p>
          <a:p>
            <a:r>
              <a:rPr lang="en-CA" dirty="0"/>
              <a:t>Implementation: BC Housing and partners	</a:t>
            </a:r>
          </a:p>
          <a:p>
            <a:r>
              <a:rPr lang="en-CA" dirty="0"/>
              <a:t>Philosophy of partnerships </a:t>
            </a:r>
          </a:p>
          <a:p>
            <a:r>
              <a:rPr lang="en-CA" b="1" dirty="0" smtClean="0">
                <a:solidFill>
                  <a:srgbClr val="002060"/>
                </a:solidFill>
              </a:rPr>
              <a:t>housingmattersbc.ca</a:t>
            </a:r>
            <a:r>
              <a:rPr lang="en-CA" dirty="0" smtClean="0"/>
              <a:t> </a:t>
            </a:r>
          </a:p>
        </p:txBody>
      </p:sp>
      <p:sp>
        <p:nvSpPr>
          <p:cNvPr id="5" name="Text Placeholder 4"/>
          <p:cNvSpPr>
            <a:spLocks noGrp="1"/>
          </p:cNvSpPr>
          <p:nvPr>
            <p:ph type="body" sz="quarter" idx="3"/>
          </p:nvPr>
        </p:nvSpPr>
        <p:spPr/>
        <p:txBody>
          <a:bodyPr/>
          <a:lstStyle/>
          <a:p>
            <a:r>
              <a:rPr lang="en-CA" dirty="0" smtClean="0"/>
              <a:t>Rent Control</a:t>
            </a:r>
            <a:endParaRPr lang="en-CA" dirty="0"/>
          </a:p>
        </p:txBody>
      </p:sp>
      <p:sp>
        <p:nvSpPr>
          <p:cNvPr id="6" name="Content Placeholder 5"/>
          <p:cNvSpPr>
            <a:spLocks noGrp="1"/>
          </p:cNvSpPr>
          <p:nvPr>
            <p:ph sz="quarter" idx="4"/>
          </p:nvPr>
        </p:nvSpPr>
        <p:spPr/>
        <p:txBody>
          <a:bodyPr>
            <a:normAutofit fontScale="92500" lnSpcReduction="10000"/>
          </a:bodyPr>
          <a:lstStyle/>
          <a:p>
            <a:r>
              <a:rPr lang="en-CA" dirty="0" smtClean="0"/>
              <a:t>Rent control features:</a:t>
            </a:r>
          </a:p>
          <a:p>
            <a:pPr lvl="1">
              <a:buFont typeface="Wingdings" panose="05000000000000000000" pitchFamily="2" charset="2"/>
              <a:buChar char="§"/>
            </a:pPr>
            <a:r>
              <a:rPr lang="en-CA" sz="2800" dirty="0"/>
              <a:t>Increase of inflation + 2%</a:t>
            </a:r>
          </a:p>
          <a:p>
            <a:pPr lvl="1">
              <a:buFont typeface="Wingdings" panose="05000000000000000000" pitchFamily="2" charset="2"/>
              <a:buChar char="§"/>
            </a:pPr>
            <a:r>
              <a:rPr lang="en-CA" sz="2800" dirty="0"/>
              <a:t>Deregulation between tenancies</a:t>
            </a:r>
          </a:p>
          <a:p>
            <a:pPr lvl="1">
              <a:buFont typeface="Wingdings" panose="05000000000000000000" pitchFamily="2" charset="2"/>
              <a:buChar char="§"/>
            </a:pPr>
            <a:r>
              <a:rPr lang="en-CA" sz="2800" dirty="0"/>
              <a:t>Above-guideline increases possible </a:t>
            </a:r>
          </a:p>
          <a:p>
            <a:r>
              <a:rPr lang="en-CA" dirty="0" smtClean="0"/>
              <a:t>Manufactured home parks – slight differences	</a:t>
            </a:r>
            <a:endParaRPr lang="en-CA" dirty="0"/>
          </a:p>
          <a:p>
            <a:endParaRPr lang="en-CA" dirty="0"/>
          </a:p>
        </p:txBody>
      </p:sp>
    </p:spTree>
    <p:extLst>
      <p:ext uri="{BB962C8B-B14F-4D97-AF65-F5344CB8AC3E}">
        <p14:creationId xmlns:p14="http://schemas.microsoft.com/office/powerpoint/2010/main" val="918166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Housing Continuum/</a:t>
            </a:r>
            <a:br>
              <a:rPr lang="en-CA" dirty="0" smtClean="0"/>
            </a:br>
            <a:r>
              <a:rPr lang="en-CA" dirty="0" smtClean="0"/>
              <a:t>Housing Spectrum</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8273689"/>
              </p:ext>
            </p:extLst>
          </p:nvPr>
        </p:nvGraphicFramePr>
        <p:xfrm>
          <a:off x="467541" y="2492896"/>
          <a:ext cx="8352930" cy="3199950"/>
        </p:xfrm>
        <a:graphic>
          <a:graphicData uri="http://schemas.openxmlformats.org/drawingml/2006/table">
            <a:tbl>
              <a:tblPr firstRow="1" firstCol="1" bandRow="1">
                <a:tableStyleId>{5C22544A-7EE6-4342-B048-85BDC9FD1C3A}</a:tableStyleId>
              </a:tblPr>
              <a:tblGrid>
                <a:gridCol w="820744"/>
                <a:gridCol w="975649"/>
                <a:gridCol w="848987"/>
                <a:gridCol w="606786"/>
                <a:gridCol w="848987"/>
                <a:gridCol w="975649"/>
                <a:gridCol w="728314"/>
                <a:gridCol w="1091186"/>
                <a:gridCol w="728314"/>
                <a:gridCol w="728314"/>
              </a:tblGrid>
              <a:tr h="432048">
                <a:tc gridSpan="10">
                  <a:txBody>
                    <a:bodyPr/>
                    <a:lstStyle/>
                    <a:p>
                      <a:pPr algn="ctr">
                        <a:lnSpc>
                          <a:spcPct val="115000"/>
                        </a:lnSpc>
                        <a:spcAft>
                          <a:spcPts val="0"/>
                        </a:spcAft>
                      </a:pPr>
                      <a:r>
                        <a:rPr lang="en-CA" sz="1800" dirty="0">
                          <a:effectLst/>
                        </a:rPr>
                        <a:t>TEMPORARY  </a:t>
                      </a:r>
                      <a:r>
                        <a:rPr lang="en-CA" sz="1800" dirty="0" smtClean="0">
                          <a:effectLst/>
                          <a:sym typeface="Wingdings"/>
                        </a:rPr>
                        <a:t>     </a:t>
                      </a:r>
                      <a:r>
                        <a:rPr lang="en-CA" sz="1800" dirty="0" smtClean="0">
                          <a:effectLst/>
                        </a:rPr>
                        <a:t>---------------------------------      </a:t>
                      </a:r>
                      <a:r>
                        <a:rPr lang="en-CA" sz="1800" dirty="0" smtClean="0">
                          <a:effectLst/>
                          <a:sym typeface="Wingdings"/>
                        </a:rPr>
                        <a:t></a:t>
                      </a:r>
                      <a:r>
                        <a:rPr lang="en-CA" sz="1800" dirty="0" smtClean="0">
                          <a:effectLst/>
                        </a:rPr>
                        <a:t> </a:t>
                      </a:r>
                      <a:r>
                        <a:rPr lang="en-CA" sz="1800" dirty="0">
                          <a:effectLst/>
                        </a:rPr>
                        <a:t>PERMANENT</a:t>
                      </a:r>
                      <a:endParaRPr lang="en-CA" sz="1800" dirty="0">
                        <a:effectLst/>
                        <a:latin typeface="Calibri"/>
                        <a:ea typeface="Calibri"/>
                        <a:cs typeface="Times New Roman"/>
                      </a:endParaRPr>
                    </a:p>
                  </a:txBody>
                  <a:tcPr marL="68580" marR="68580" marT="36195" marB="36195"/>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944216">
                <a:tc>
                  <a:txBody>
                    <a:bodyPr/>
                    <a:lstStyle/>
                    <a:p>
                      <a:pPr marL="71755" marR="71755">
                        <a:lnSpc>
                          <a:spcPct val="115000"/>
                        </a:lnSpc>
                        <a:spcAft>
                          <a:spcPts val="0"/>
                        </a:spcAft>
                      </a:pPr>
                      <a:r>
                        <a:rPr lang="en-CA" sz="1400" dirty="0">
                          <a:solidFill>
                            <a:schemeClr val="tx1"/>
                          </a:solidFill>
                          <a:effectLst/>
                        </a:rPr>
                        <a:t>Emergency Shelters</a:t>
                      </a:r>
                      <a:endParaRPr lang="en-CA" sz="1400" dirty="0">
                        <a:solidFill>
                          <a:schemeClr val="tx1"/>
                        </a:solidFill>
                        <a:effectLst/>
                        <a:latin typeface="Calibri"/>
                        <a:ea typeface="Calibri"/>
                        <a:cs typeface="Times New Roman"/>
                      </a:endParaRPr>
                    </a:p>
                  </a:txBody>
                  <a:tcPr marL="68580" marR="68580" marT="36195" marB="36195" vert="vert270">
                    <a:solidFill>
                      <a:srgbClr val="FFFFCC"/>
                    </a:solidFill>
                  </a:tcPr>
                </a:tc>
                <a:tc>
                  <a:txBody>
                    <a:bodyPr/>
                    <a:lstStyle/>
                    <a:p>
                      <a:pPr marL="71755" marR="71755">
                        <a:lnSpc>
                          <a:spcPct val="115000"/>
                        </a:lnSpc>
                        <a:spcAft>
                          <a:spcPts val="0"/>
                        </a:spcAft>
                      </a:pPr>
                      <a:r>
                        <a:rPr lang="en-CA" sz="1400" b="1" dirty="0">
                          <a:effectLst/>
                        </a:rPr>
                        <a:t>Transitional Housing</a:t>
                      </a:r>
                      <a:endParaRPr lang="en-CA" sz="1400" b="1" dirty="0">
                        <a:effectLst/>
                        <a:latin typeface="Calibri"/>
                        <a:ea typeface="Calibri"/>
                        <a:cs typeface="Times New Roman"/>
                      </a:endParaRPr>
                    </a:p>
                  </a:txBody>
                  <a:tcPr marL="68580" marR="68580" marT="36195" marB="36195" vert="vert270">
                    <a:solidFill>
                      <a:srgbClr val="FFFF99"/>
                    </a:solidFill>
                  </a:tcPr>
                </a:tc>
                <a:tc>
                  <a:txBody>
                    <a:bodyPr/>
                    <a:lstStyle/>
                    <a:p>
                      <a:pPr marL="71755" marR="71755">
                        <a:lnSpc>
                          <a:spcPct val="115000"/>
                        </a:lnSpc>
                        <a:spcAft>
                          <a:spcPts val="0"/>
                        </a:spcAft>
                      </a:pPr>
                      <a:r>
                        <a:rPr lang="en-CA" sz="1400" b="1" dirty="0">
                          <a:effectLst/>
                        </a:rPr>
                        <a:t>Supported Housing</a:t>
                      </a:r>
                      <a:endParaRPr lang="en-CA" sz="1400" b="1" dirty="0">
                        <a:effectLst/>
                        <a:latin typeface="Calibri"/>
                        <a:ea typeface="Calibri"/>
                        <a:cs typeface="Times New Roman"/>
                      </a:endParaRPr>
                    </a:p>
                  </a:txBody>
                  <a:tcPr marL="68580" marR="68580" marT="36195" marB="36195" vert="vert270">
                    <a:solidFill>
                      <a:srgbClr val="FFCC66"/>
                    </a:solidFill>
                  </a:tcPr>
                </a:tc>
                <a:tc>
                  <a:txBody>
                    <a:bodyPr/>
                    <a:lstStyle/>
                    <a:p>
                      <a:pPr marL="71755" marR="71755">
                        <a:lnSpc>
                          <a:spcPct val="115000"/>
                        </a:lnSpc>
                        <a:spcAft>
                          <a:spcPts val="0"/>
                        </a:spcAft>
                      </a:pPr>
                      <a:r>
                        <a:rPr lang="en-CA" sz="1400" b="1" dirty="0">
                          <a:effectLst/>
                        </a:rPr>
                        <a:t>Assisted Living</a:t>
                      </a:r>
                      <a:endParaRPr lang="en-CA" sz="1400" b="1" dirty="0">
                        <a:effectLst/>
                        <a:latin typeface="Calibri"/>
                        <a:ea typeface="Calibri"/>
                        <a:cs typeface="Times New Roman"/>
                      </a:endParaRPr>
                    </a:p>
                  </a:txBody>
                  <a:tcPr marL="68580" marR="68580" marT="36195" marB="36195" vert="vert270">
                    <a:solidFill>
                      <a:srgbClr val="FF9933"/>
                    </a:solidFill>
                  </a:tcPr>
                </a:tc>
                <a:tc>
                  <a:txBody>
                    <a:bodyPr/>
                    <a:lstStyle/>
                    <a:p>
                      <a:pPr marL="71755" marR="71755">
                        <a:lnSpc>
                          <a:spcPct val="115000"/>
                        </a:lnSpc>
                        <a:spcAft>
                          <a:spcPts val="0"/>
                        </a:spcAft>
                      </a:pPr>
                      <a:r>
                        <a:rPr lang="en-CA" sz="1400" b="1" dirty="0">
                          <a:effectLst/>
                        </a:rPr>
                        <a:t>Non-market Rental (Social  Housing) </a:t>
                      </a:r>
                      <a:endParaRPr lang="en-CA" sz="1400" b="1" dirty="0">
                        <a:effectLst/>
                        <a:latin typeface="Calibri"/>
                        <a:ea typeface="Calibri"/>
                        <a:cs typeface="Times New Roman"/>
                      </a:endParaRPr>
                    </a:p>
                  </a:txBody>
                  <a:tcPr marL="68580" marR="68580" marT="36195" marB="36195" vert="vert270">
                    <a:solidFill>
                      <a:srgbClr val="FF603B"/>
                    </a:solidFill>
                  </a:tcPr>
                </a:tc>
                <a:tc>
                  <a:txBody>
                    <a:bodyPr/>
                    <a:lstStyle/>
                    <a:p>
                      <a:pPr marL="71755" marR="71755">
                        <a:lnSpc>
                          <a:spcPct val="115000"/>
                        </a:lnSpc>
                        <a:spcAft>
                          <a:spcPts val="0"/>
                        </a:spcAft>
                      </a:pPr>
                      <a:r>
                        <a:rPr lang="en-CA" sz="1400" b="1" dirty="0">
                          <a:effectLst/>
                        </a:rPr>
                        <a:t>Rental Assistance in Private Market</a:t>
                      </a:r>
                      <a:endParaRPr lang="en-CA" sz="1400" b="1" dirty="0">
                        <a:effectLst/>
                        <a:latin typeface="Calibri"/>
                        <a:ea typeface="Calibri"/>
                        <a:cs typeface="Times New Roman"/>
                      </a:endParaRPr>
                    </a:p>
                  </a:txBody>
                  <a:tcPr marL="68580" marR="68580" marT="36195" marB="36195" vert="vert270">
                    <a:solidFill>
                      <a:srgbClr val="FF3399"/>
                    </a:solidFill>
                  </a:tcPr>
                </a:tc>
                <a:tc>
                  <a:txBody>
                    <a:bodyPr/>
                    <a:lstStyle/>
                    <a:p>
                      <a:pPr marL="71755" marR="71755">
                        <a:lnSpc>
                          <a:spcPct val="115000"/>
                        </a:lnSpc>
                        <a:spcAft>
                          <a:spcPts val="0"/>
                        </a:spcAft>
                      </a:pPr>
                      <a:r>
                        <a:rPr lang="en-CA" sz="1400" b="1" dirty="0">
                          <a:effectLst/>
                        </a:rPr>
                        <a:t>Market Rental (Purpose Built)</a:t>
                      </a:r>
                      <a:endParaRPr lang="en-CA" sz="1400" b="1" dirty="0">
                        <a:effectLst/>
                        <a:latin typeface="Calibri"/>
                        <a:ea typeface="Calibri"/>
                        <a:cs typeface="Times New Roman"/>
                      </a:endParaRPr>
                    </a:p>
                  </a:txBody>
                  <a:tcPr marL="68580" marR="68580" marT="36195" marB="36195" vert="vert270">
                    <a:solidFill>
                      <a:srgbClr val="FF00FF"/>
                    </a:solidFill>
                  </a:tcPr>
                </a:tc>
                <a:tc>
                  <a:txBody>
                    <a:bodyPr/>
                    <a:lstStyle/>
                    <a:p>
                      <a:pPr marL="71755" marR="71755">
                        <a:lnSpc>
                          <a:spcPct val="115000"/>
                        </a:lnSpc>
                        <a:spcAft>
                          <a:spcPts val="0"/>
                        </a:spcAft>
                      </a:pPr>
                      <a:r>
                        <a:rPr lang="en-CA" sz="1400" b="1" dirty="0">
                          <a:effectLst/>
                        </a:rPr>
                        <a:t>Secondary Rental (Condos, Suites) </a:t>
                      </a:r>
                      <a:endParaRPr lang="en-CA" sz="1400" b="1" dirty="0">
                        <a:effectLst/>
                        <a:latin typeface="Calibri"/>
                        <a:ea typeface="Calibri"/>
                        <a:cs typeface="Times New Roman"/>
                      </a:endParaRPr>
                    </a:p>
                  </a:txBody>
                  <a:tcPr marL="68580" marR="68580" marT="36195" marB="36195" vert="vert270">
                    <a:solidFill>
                      <a:srgbClr val="CC99FF"/>
                    </a:solidFill>
                  </a:tcPr>
                </a:tc>
                <a:tc>
                  <a:txBody>
                    <a:bodyPr/>
                    <a:lstStyle/>
                    <a:p>
                      <a:pPr marL="71755" marR="71755">
                        <a:lnSpc>
                          <a:spcPct val="115000"/>
                        </a:lnSpc>
                        <a:spcAft>
                          <a:spcPts val="0"/>
                        </a:spcAft>
                      </a:pPr>
                      <a:r>
                        <a:rPr lang="en-CA" sz="1400" b="1" dirty="0">
                          <a:effectLst/>
                        </a:rPr>
                        <a:t>Ownership </a:t>
                      </a:r>
                      <a:r>
                        <a:rPr lang="en-CA" sz="1400" b="1" dirty="0" smtClean="0">
                          <a:effectLst/>
                        </a:rPr>
                        <a:t>– Strata </a:t>
                      </a:r>
                      <a:endParaRPr lang="en-CA" sz="1400" b="1" dirty="0">
                        <a:effectLst/>
                        <a:latin typeface="Calibri"/>
                        <a:ea typeface="Calibri"/>
                        <a:cs typeface="Times New Roman"/>
                      </a:endParaRPr>
                    </a:p>
                  </a:txBody>
                  <a:tcPr marL="68580" marR="68580" marT="36195" marB="36195" vert="vert270">
                    <a:solidFill>
                      <a:srgbClr val="9999FF"/>
                    </a:solidFill>
                  </a:tcPr>
                </a:tc>
                <a:tc>
                  <a:txBody>
                    <a:bodyPr/>
                    <a:lstStyle/>
                    <a:p>
                      <a:pPr marL="71755" marR="71755">
                        <a:lnSpc>
                          <a:spcPct val="115000"/>
                        </a:lnSpc>
                        <a:spcAft>
                          <a:spcPts val="0"/>
                        </a:spcAft>
                      </a:pPr>
                      <a:r>
                        <a:rPr lang="en-CA" sz="1400" b="1" dirty="0">
                          <a:effectLst/>
                        </a:rPr>
                        <a:t>Ownership </a:t>
                      </a:r>
                      <a:r>
                        <a:rPr lang="en-CA" sz="1400" b="1" dirty="0" smtClean="0">
                          <a:effectLst/>
                        </a:rPr>
                        <a:t>– Non-Strata </a:t>
                      </a:r>
                      <a:endParaRPr lang="en-CA" sz="1400" b="1" dirty="0">
                        <a:effectLst/>
                        <a:latin typeface="Calibri"/>
                        <a:ea typeface="Calibri"/>
                        <a:cs typeface="Times New Roman"/>
                      </a:endParaRPr>
                    </a:p>
                  </a:txBody>
                  <a:tcPr marL="68580" marR="68580" marT="36195" marB="36195" vert="vert270">
                    <a:solidFill>
                      <a:srgbClr val="6666FF"/>
                    </a:solidFill>
                  </a:tcPr>
                </a:tc>
              </a:tr>
              <a:tr h="400776">
                <a:tc gridSpan="8">
                  <a:txBody>
                    <a:bodyPr/>
                    <a:lstStyle/>
                    <a:p>
                      <a:pPr algn="ctr">
                        <a:lnSpc>
                          <a:spcPct val="115000"/>
                        </a:lnSpc>
                        <a:spcAft>
                          <a:spcPts val="0"/>
                        </a:spcAft>
                      </a:pPr>
                      <a:r>
                        <a:rPr lang="en-CA" sz="1600" dirty="0" smtClean="0">
                          <a:effectLst/>
                          <a:sym typeface="Wingdings"/>
                        </a:rPr>
                        <a:t>     </a:t>
                      </a:r>
                      <a:r>
                        <a:rPr lang="en-CA" sz="1600" dirty="0" smtClean="0">
                          <a:effectLst/>
                        </a:rPr>
                        <a:t>-----------------------   RENTAL    -----------------------    </a:t>
                      </a:r>
                      <a:r>
                        <a:rPr lang="en-CA" sz="1600" dirty="0" smtClean="0">
                          <a:effectLst/>
                          <a:sym typeface="Wingdings"/>
                        </a:rPr>
                        <a:t></a:t>
                      </a:r>
                      <a:endParaRPr lang="en-CA" sz="1600" dirty="0">
                        <a:effectLst/>
                        <a:latin typeface="Calibri"/>
                        <a:ea typeface="Calibri"/>
                        <a:cs typeface="Times New Roman"/>
                      </a:endParaRPr>
                    </a:p>
                  </a:txBody>
                  <a:tcPr marL="68580" marR="68580" marT="36195" marB="36195"/>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2">
                  <a:txBody>
                    <a:bodyPr/>
                    <a:lstStyle/>
                    <a:p>
                      <a:pPr algn="ctr">
                        <a:lnSpc>
                          <a:spcPct val="115000"/>
                        </a:lnSpc>
                        <a:spcAft>
                          <a:spcPts val="0"/>
                        </a:spcAft>
                      </a:pPr>
                      <a:r>
                        <a:rPr lang="en-CA" sz="1600" dirty="0" smtClean="0">
                          <a:effectLst/>
                          <a:sym typeface="Wingdings"/>
                        </a:rPr>
                        <a:t></a:t>
                      </a:r>
                      <a:r>
                        <a:rPr lang="en-CA" sz="1600" dirty="0" smtClean="0">
                          <a:effectLst/>
                        </a:rPr>
                        <a:t>OWNED</a:t>
                      </a:r>
                      <a:r>
                        <a:rPr lang="en-CA" sz="1600" dirty="0" smtClean="0">
                          <a:effectLst/>
                          <a:sym typeface="Wingdings"/>
                        </a:rPr>
                        <a:t></a:t>
                      </a:r>
                      <a:endParaRPr lang="en-CA" sz="1600" dirty="0">
                        <a:effectLst/>
                        <a:latin typeface="Calibri"/>
                        <a:ea typeface="Calibri"/>
                        <a:cs typeface="Times New Roman"/>
                      </a:endParaRPr>
                    </a:p>
                  </a:txBody>
                  <a:tcPr marL="68580" marR="68580" marT="36195" marB="36195"/>
                </a:tc>
                <a:tc hMerge="1">
                  <a:txBody>
                    <a:bodyPr/>
                    <a:lstStyle/>
                    <a:p>
                      <a:endParaRPr lang="en-CA"/>
                    </a:p>
                  </a:txBody>
                  <a:tcPr/>
                </a:tc>
              </a:tr>
              <a:tr h="400776">
                <a:tc gridSpan="10">
                  <a:txBody>
                    <a:bodyPr/>
                    <a:lstStyle/>
                    <a:p>
                      <a:pPr algn="ctr">
                        <a:lnSpc>
                          <a:spcPct val="115000"/>
                        </a:lnSpc>
                        <a:spcAft>
                          <a:spcPts val="0"/>
                        </a:spcAft>
                      </a:pPr>
                      <a:r>
                        <a:rPr lang="en-CA" sz="2000" dirty="0" smtClean="0">
                          <a:effectLst/>
                        </a:rPr>
                        <a:t>MORE </a:t>
                      </a:r>
                      <a:r>
                        <a:rPr lang="en-CA" sz="2000" baseline="0" dirty="0" smtClean="0">
                          <a:effectLst/>
                          <a:sym typeface="Wingdings" panose="05000000000000000000" pitchFamily="2" charset="2"/>
                        </a:rPr>
                        <a:t>                     GOVERNMENT SUPPORT                        </a:t>
                      </a:r>
                      <a:r>
                        <a:rPr lang="en-CA" sz="2000" dirty="0" smtClean="0">
                          <a:effectLst/>
                          <a:sym typeface="Wingdings"/>
                        </a:rPr>
                        <a:t></a:t>
                      </a:r>
                      <a:r>
                        <a:rPr lang="en-CA" sz="2000" dirty="0" smtClean="0">
                          <a:effectLst/>
                        </a:rPr>
                        <a:t> LESS</a:t>
                      </a:r>
                      <a:endParaRPr lang="en-CA" sz="2000" dirty="0">
                        <a:effectLst/>
                        <a:latin typeface="Calibri"/>
                        <a:ea typeface="Calibri"/>
                        <a:cs typeface="Times New Roman"/>
                      </a:endParaRPr>
                    </a:p>
                  </a:txBody>
                  <a:tcPr marL="68580" marR="68580" marT="36195" marB="36195">
                    <a:solidFill>
                      <a:schemeClr val="bg1">
                        <a:lumMod val="7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Tree>
    <p:extLst>
      <p:ext uri="{BB962C8B-B14F-4D97-AF65-F5344CB8AC3E}">
        <p14:creationId xmlns:p14="http://schemas.microsoft.com/office/powerpoint/2010/main" val="1549986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Policy in b.c.</a:t>
            </a:r>
            <a:endParaRPr lang="en-CA" dirty="0"/>
          </a:p>
        </p:txBody>
      </p:sp>
      <p:sp>
        <p:nvSpPr>
          <p:cNvPr id="3" name="Text Placeholder 2"/>
          <p:cNvSpPr>
            <a:spLocks noGrp="1"/>
          </p:cNvSpPr>
          <p:nvPr>
            <p:ph type="body" idx="1"/>
          </p:nvPr>
        </p:nvSpPr>
        <p:spPr/>
        <p:txBody>
          <a:bodyPr/>
          <a:lstStyle/>
          <a:p>
            <a:r>
              <a:rPr lang="en-CA" dirty="0" smtClean="0"/>
              <a:t>Strategy 1</a:t>
            </a:r>
            <a:endParaRPr lang="en-CA" dirty="0"/>
          </a:p>
        </p:txBody>
      </p:sp>
      <p:sp>
        <p:nvSpPr>
          <p:cNvPr id="4" name="Content Placeholder 3"/>
          <p:cNvSpPr>
            <a:spLocks noGrp="1"/>
          </p:cNvSpPr>
          <p:nvPr>
            <p:ph sz="half" idx="2"/>
          </p:nvPr>
        </p:nvSpPr>
        <p:spPr/>
        <p:txBody>
          <a:bodyPr/>
          <a:lstStyle/>
          <a:p>
            <a:r>
              <a:rPr lang="en-CA" b="1" dirty="0" smtClean="0"/>
              <a:t>Stable housing with integrated supports for those facing homelessness</a:t>
            </a:r>
            <a:endParaRPr lang="en-CA" b="1" dirty="0"/>
          </a:p>
        </p:txBody>
      </p:sp>
      <p:sp>
        <p:nvSpPr>
          <p:cNvPr id="5" name="Text Placeholder 4"/>
          <p:cNvSpPr>
            <a:spLocks noGrp="1"/>
          </p:cNvSpPr>
          <p:nvPr>
            <p:ph type="body" sz="quarter" idx="3"/>
          </p:nvPr>
        </p:nvSpPr>
        <p:spPr/>
        <p:txBody>
          <a:bodyPr/>
          <a:lstStyle/>
          <a:p>
            <a:r>
              <a:rPr lang="en-CA" dirty="0" smtClean="0"/>
              <a:t>Goals</a:t>
            </a:r>
            <a:endParaRPr lang="en-CA" dirty="0"/>
          </a:p>
        </p:txBody>
      </p:sp>
      <p:sp>
        <p:nvSpPr>
          <p:cNvPr id="6" name="Content Placeholder 5"/>
          <p:cNvSpPr>
            <a:spLocks noGrp="1"/>
          </p:cNvSpPr>
          <p:nvPr>
            <p:ph sz="quarter" idx="4"/>
          </p:nvPr>
        </p:nvSpPr>
        <p:spPr/>
        <p:txBody>
          <a:bodyPr/>
          <a:lstStyle/>
          <a:p>
            <a:r>
              <a:rPr lang="en-CA" dirty="0" smtClean="0"/>
              <a:t>Increased housing supply for the homeless</a:t>
            </a:r>
          </a:p>
          <a:p>
            <a:r>
              <a:rPr lang="en-CA" dirty="0" smtClean="0"/>
              <a:t>Homeless have improved access, choice and stability in social housing and private rental market</a:t>
            </a:r>
          </a:p>
          <a:p>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3" y="4077071"/>
            <a:ext cx="3067570" cy="2173869"/>
          </a:xfrm>
          <a:prstGeom prst="rect">
            <a:avLst/>
          </a:prstGeom>
        </p:spPr>
      </p:pic>
    </p:spTree>
    <p:extLst>
      <p:ext uri="{BB962C8B-B14F-4D97-AF65-F5344CB8AC3E}">
        <p14:creationId xmlns:p14="http://schemas.microsoft.com/office/powerpoint/2010/main" val="3191712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Policy in b.c.</a:t>
            </a:r>
            <a:endParaRPr lang="en-CA" dirty="0"/>
          </a:p>
        </p:txBody>
      </p:sp>
      <p:sp>
        <p:nvSpPr>
          <p:cNvPr id="3" name="Text Placeholder 2"/>
          <p:cNvSpPr>
            <a:spLocks noGrp="1"/>
          </p:cNvSpPr>
          <p:nvPr>
            <p:ph type="body" idx="1"/>
          </p:nvPr>
        </p:nvSpPr>
        <p:spPr/>
        <p:txBody>
          <a:bodyPr/>
          <a:lstStyle/>
          <a:p>
            <a:r>
              <a:rPr lang="en-CA" dirty="0" smtClean="0"/>
              <a:t>Strategy 2</a:t>
            </a:r>
            <a:endParaRPr lang="en-CA" dirty="0"/>
          </a:p>
        </p:txBody>
      </p:sp>
      <p:sp>
        <p:nvSpPr>
          <p:cNvPr id="4" name="Content Placeholder 3"/>
          <p:cNvSpPr>
            <a:spLocks noGrp="1"/>
          </p:cNvSpPr>
          <p:nvPr>
            <p:ph sz="half" idx="2"/>
          </p:nvPr>
        </p:nvSpPr>
        <p:spPr/>
        <p:txBody>
          <a:bodyPr>
            <a:normAutofit lnSpcReduction="10000"/>
          </a:bodyPr>
          <a:lstStyle/>
          <a:p>
            <a:r>
              <a:rPr lang="en-CA" b="1" dirty="0" smtClean="0"/>
              <a:t>B.C.’s most vulnerable citizens receive priority for assistance</a:t>
            </a:r>
            <a:endParaRPr lang="en-CA" dirty="0" smtClean="0"/>
          </a:p>
          <a:p>
            <a:r>
              <a:rPr lang="en-CA" dirty="0" smtClean="0"/>
              <a:t>Frail seniors, mental illness, physical disability, drug/alcohol addictions, women and children fleeing violence, homeless and at risk of homelessness </a:t>
            </a:r>
            <a:endParaRPr lang="en-CA" dirty="0"/>
          </a:p>
        </p:txBody>
      </p:sp>
      <p:sp>
        <p:nvSpPr>
          <p:cNvPr id="5" name="Text Placeholder 4"/>
          <p:cNvSpPr>
            <a:spLocks noGrp="1"/>
          </p:cNvSpPr>
          <p:nvPr>
            <p:ph type="body" sz="quarter" idx="3"/>
          </p:nvPr>
        </p:nvSpPr>
        <p:spPr/>
        <p:txBody>
          <a:bodyPr/>
          <a:lstStyle/>
          <a:p>
            <a:r>
              <a:rPr lang="en-CA" dirty="0" smtClean="0"/>
              <a:t>Goals</a:t>
            </a:r>
            <a:endParaRPr lang="en-CA" dirty="0"/>
          </a:p>
        </p:txBody>
      </p:sp>
      <p:sp>
        <p:nvSpPr>
          <p:cNvPr id="6" name="Content Placeholder 5"/>
          <p:cNvSpPr>
            <a:spLocks noGrp="1"/>
          </p:cNvSpPr>
          <p:nvPr>
            <p:ph sz="quarter" idx="4"/>
          </p:nvPr>
        </p:nvSpPr>
        <p:spPr/>
        <p:txBody>
          <a:bodyPr>
            <a:normAutofit/>
          </a:bodyPr>
          <a:lstStyle/>
          <a:p>
            <a:r>
              <a:rPr lang="en-CA" dirty="0" smtClean="0"/>
              <a:t>Manage social housing stock to ensure its stability and maximum potential </a:t>
            </a:r>
          </a:p>
          <a:p>
            <a:endParaRPr lang="en-CA"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585" y="4365104"/>
            <a:ext cx="3101330" cy="206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268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Policy in b.c.</a:t>
            </a:r>
            <a:endParaRPr lang="en-CA" dirty="0"/>
          </a:p>
        </p:txBody>
      </p:sp>
      <p:sp>
        <p:nvSpPr>
          <p:cNvPr id="3" name="Text Placeholder 2"/>
          <p:cNvSpPr>
            <a:spLocks noGrp="1"/>
          </p:cNvSpPr>
          <p:nvPr>
            <p:ph type="body" idx="1"/>
          </p:nvPr>
        </p:nvSpPr>
        <p:spPr/>
        <p:txBody>
          <a:bodyPr/>
          <a:lstStyle/>
          <a:p>
            <a:r>
              <a:rPr lang="en-CA" dirty="0" smtClean="0"/>
              <a:t>Strategy 3</a:t>
            </a:r>
            <a:endParaRPr lang="en-CA" dirty="0"/>
          </a:p>
        </p:txBody>
      </p:sp>
      <p:sp>
        <p:nvSpPr>
          <p:cNvPr id="4" name="Content Placeholder 3"/>
          <p:cNvSpPr>
            <a:spLocks noGrp="1"/>
          </p:cNvSpPr>
          <p:nvPr>
            <p:ph sz="half" idx="2"/>
          </p:nvPr>
        </p:nvSpPr>
        <p:spPr/>
        <p:txBody>
          <a:bodyPr>
            <a:normAutofit lnSpcReduction="10000"/>
          </a:bodyPr>
          <a:lstStyle/>
          <a:p>
            <a:r>
              <a:rPr lang="en-CA" b="1" dirty="0" smtClean="0"/>
              <a:t>Aboriginal housing need is addressed through a strong Aboriginal housing sector</a:t>
            </a:r>
            <a:endParaRPr lang="en-CA" dirty="0" smtClean="0"/>
          </a:p>
          <a:p>
            <a:r>
              <a:rPr lang="en-CA" dirty="0" smtClean="0"/>
              <a:t>Off-reserve housing</a:t>
            </a:r>
          </a:p>
          <a:p>
            <a:r>
              <a:rPr lang="en-CA" dirty="0" smtClean="0"/>
              <a:t>Aboriginals overrepresented in homelessness, core housing need</a:t>
            </a:r>
          </a:p>
        </p:txBody>
      </p:sp>
      <p:sp>
        <p:nvSpPr>
          <p:cNvPr id="5" name="Text Placeholder 4"/>
          <p:cNvSpPr>
            <a:spLocks noGrp="1"/>
          </p:cNvSpPr>
          <p:nvPr>
            <p:ph type="body" sz="quarter" idx="3"/>
          </p:nvPr>
        </p:nvSpPr>
        <p:spPr/>
        <p:txBody>
          <a:bodyPr/>
          <a:lstStyle/>
          <a:p>
            <a:r>
              <a:rPr lang="en-CA" dirty="0" smtClean="0"/>
              <a:t>Goals</a:t>
            </a:r>
            <a:endParaRPr lang="en-CA" dirty="0"/>
          </a:p>
        </p:txBody>
      </p:sp>
      <p:sp>
        <p:nvSpPr>
          <p:cNvPr id="6" name="Content Placeholder 5"/>
          <p:cNvSpPr>
            <a:spLocks noGrp="1"/>
          </p:cNvSpPr>
          <p:nvPr>
            <p:ph sz="quarter" idx="4"/>
          </p:nvPr>
        </p:nvSpPr>
        <p:spPr/>
        <p:txBody>
          <a:bodyPr>
            <a:normAutofit/>
          </a:bodyPr>
          <a:lstStyle/>
          <a:p>
            <a:r>
              <a:rPr lang="en-CA" dirty="0" smtClean="0"/>
              <a:t>A strong, self-reliant Aboriginal housing sector </a:t>
            </a:r>
          </a:p>
          <a:p>
            <a:r>
              <a:rPr lang="en-CA" dirty="0" smtClean="0"/>
              <a:t>Through: Devolution of responsibility </a:t>
            </a:r>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433512"/>
            <a:ext cx="2458963" cy="2290348"/>
          </a:xfrm>
          <a:prstGeom prst="rect">
            <a:avLst/>
          </a:prstGeom>
        </p:spPr>
      </p:pic>
    </p:spTree>
    <p:extLst>
      <p:ext uri="{BB962C8B-B14F-4D97-AF65-F5344CB8AC3E}">
        <p14:creationId xmlns:p14="http://schemas.microsoft.com/office/powerpoint/2010/main" val="14451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Policy in b.c.</a:t>
            </a:r>
            <a:endParaRPr lang="en-CA" dirty="0"/>
          </a:p>
        </p:txBody>
      </p:sp>
      <p:sp>
        <p:nvSpPr>
          <p:cNvPr id="3" name="Text Placeholder 2"/>
          <p:cNvSpPr>
            <a:spLocks noGrp="1"/>
          </p:cNvSpPr>
          <p:nvPr>
            <p:ph type="body" idx="1"/>
          </p:nvPr>
        </p:nvSpPr>
        <p:spPr/>
        <p:txBody>
          <a:bodyPr/>
          <a:lstStyle/>
          <a:p>
            <a:r>
              <a:rPr lang="en-CA" dirty="0" smtClean="0"/>
              <a:t>Strategy 4</a:t>
            </a:r>
            <a:endParaRPr lang="en-CA" dirty="0"/>
          </a:p>
        </p:txBody>
      </p:sp>
      <p:sp>
        <p:nvSpPr>
          <p:cNvPr id="4" name="Content Placeholder 3"/>
          <p:cNvSpPr>
            <a:spLocks noGrp="1"/>
          </p:cNvSpPr>
          <p:nvPr>
            <p:ph sz="half" idx="2"/>
          </p:nvPr>
        </p:nvSpPr>
        <p:spPr/>
        <p:txBody>
          <a:bodyPr>
            <a:normAutofit/>
          </a:bodyPr>
          <a:lstStyle/>
          <a:p>
            <a:r>
              <a:rPr lang="en-CA" b="1" dirty="0" smtClean="0"/>
              <a:t>Low- to moderate-income households have improved access to affordable and stable rental housing </a:t>
            </a:r>
            <a:endParaRPr lang="en-CA" dirty="0" smtClean="0"/>
          </a:p>
        </p:txBody>
      </p:sp>
      <p:sp>
        <p:nvSpPr>
          <p:cNvPr id="5" name="Text Placeholder 4"/>
          <p:cNvSpPr>
            <a:spLocks noGrp="1"/>
          </p:cNvSpPr>
          <p:nvPr>
            <p:ph type="body" sz="quarter" idx="3"/>
          </p:nvPr>
        </p:nvSpPr>
        <p:spPr/>
        <p:txBody>
          <a:bodyPr/>
          <a:lstStyle/>
          <a:p>
            <a:r>
              <a:rPr lang="en-CA" dirty="0" smtClean="0"/>
              <a:t>Goals</a:t>
            </a:r>
            <a:endParaRPr lang="en-CA" dirty="0"/>
          </a:p>
        </p:txBody>
      </p:sp>
      <p:sp>
        <p:nvSpPr>
          <p:cNvPr id="6" name="Content Placeholder 5"/>
          <p:cNvSpPr>
            <a:spLocks noGrp="1"/>
          </p:cNvSpPr>
          <p:nvPr>
            <p:ph sz="quarter" idx="4"/>
          </p:nvPr>
        </p:nvSpPr>
        <p:spPr/>
        <p:txBody>
          <a:bodyPr>
            <a:normAutofit/>
          </a:bodyPr>
          <a:lstStyle/>
          <a:p>
            <a:r>
              <a:rPr lang="en-CA" dirty="0" smtClean="0"/>
              <a:t>Increased supply, choice and improved accessibility of rental housing for low/moderate income households and vulnerable populations</a:t>
            </a:r>
          </a:p>
          <a:p>
            <a:r>
              <a:rPr lang="en-CA" dirty="0" smtClean="0"/>
              <a:t>Streamlined systems for landlords and tenants </a:t>
            </a:r>
            <a:endParaRPr lang="en-CA"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509120"/>
            <a:ext cx="3389362" cy="183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752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Policy in b.c.</a:t>
            </a:r>
            <a:endParaRPr lang="en-CA" dirty="0"/>
          </a:p>
        </p:txBody>
      </p:sp>
      <p:sp>
        <p:nvSpPr>
          <p:cNvPr id="3" name="Text Placeholder 2"/>
          <p:cNvSpPr>
            <a:spLocks noGrp="1"/>
          </p:cNvSpPr>
          <p:nvPr>
            <p:ph type="body" idx="1"/>
          </p:nvPr>
        </p:nvSpPr>
        <p:spPr/>
        <p:txBody>
          <a:bodyPr/>
          <a:lstStyle/>
          <a:p>
            <a:r>
              <a:rPr lang="en-CA" dirty="0" smtClean="0"/>
              <a:t>Strategy 5</a:t>
            </a:r>
            <a:endParaRPr lang="en-CA" dirty="0"/>
          </a:p>
        </p:txBody>
      </p:sp>
      <p:sp>
        <p:nvSpPr>
          <p:cNvPr id="4" name="Content Placeholder 3"/>
          <p:cNvSpPr>
            <a:spLocks noGrp="1"/>
          </p:cNvSpPr>
          <p:nvPr>
            <p:ph sz="half" idx="2"/>
          </p:nvPr>
        </p:nvSpPr>
        <p:spPr/>
        <p:txBody>
          <a:bodyPr>
            <a:normAutofit/>
          </a:bodyPr>
          <a:lstStyle/>
          <a:p>
            <a:r>
              <a:rPr lang="en-CA" b="1" dirty="0" smtClean="0"/>
              <a:t>Homeownership </a:t>
            </a:r>
            <a:r>
              <a:rPr lang="en-CA" b="1" dirty="0"/>
              <a:t>continues to be a sound option for British </a:t>
            </a:r>
            <a:r>
              <a:rPr lang="en-CA" b="1" dirty="0" smtClean="0"/>
              <a:t>Columbians </a:t>
            </a:r>
          </a:p>
        </p:txBody>
      </p:sp>
      <p:sp>
        <p:nvSpPr>
          <p:cNvPr id="5" name="Text Placeholder 4"/>
          <p:cNvSpPr>
            <a:spLocks noGrp="1"/>
          </p:cNvSpPr>
          <p:nvPr>
            <p:ph type="body" sz="quarter" idx="3"/>
          </p:nvPr>
        </p:nvSpPr>
        <p:spPr/>
        <p:txBody>
          <a:bodyPr/>
          <a:lstStyle/>
          <a:p>
            <a:r>
              <a:rPr lang="en-CA" dirty="0" smtClean="0"/>
              <a:t>Goals</a:t>
            </a:r>
            <a:endParaRPr lang="en-CA" dirty="0"/>
          </a:p>
        </p:txBody>
      </p:sp>
      <p:sp>
        <p:nvSpPr>
          <p:cNvPr id="6" name="Content Placeholder 5"/>
          <p:cNvSpPr>
            <a:spLocks noGrp="1"/>
          </p:cNvSpPr>
          <p:nvPr>
            <p:ph sz="quarter" idx="4"/>
          </p:nvPr>
        </p:nvSpPr>
        <p:spPr/>
        <p:txBody>
          <a:bodyPr>
            <a:normAutofit/>
          </a:bodyPr>
          <a:lstStyle/>
          <a:p>
            <a:r>
              <a:rPr lang="en-CA" dirty="0" smtClean="0"/>
              <a:t>Effective systems that support consumer confidence </a:t>
            </a:r>
          </a:p>
          <a:p>
            <a:r>
              <a:rPr lang="en-CA" dirty="0" smtClean="0"/>
              <a:t>Improved home inspector licensing</a:t>
            </a:r>
          </a:p>
          <a:p>
            <a:endParaRPr lang="en-CA" dirty="0"/>
          </a:p>
        </p:txBody>
      </p:sp>
      <p:pic>
        <p:nvPicPr>
          <p:cNvPr id="10242" name="Picture 2" descr="F:\X_HBPOLICY\Housing\Web\MarketHousing\Housing Pics\Housing Pics\bcpa_000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17" y="3971178"/>
            <a:ext cx="1664022" cy="250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80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Policy in b.c.</a:t>
            </a:r>
            <a:endParaRPr lang="en-CA" dirty="0"/>
          </a:p>
        </p:txBody>
      </p:sp>
      <p:sp>
        <p:nvSpPr>
          <p:cNvPr id="3" name="Text Placeholder 2"/>
          <p:cNvSpPr>
            <a:spLocks noGrp="1"/>
          </p:cNvSpPr>
          <p:nvPr>
            <p:ph type="body" idx="1"/>
          </p:nvPr>
        </p:nvSpPr>
        <p:spPr/>
        <p:txBody>
          <a:bodyPr/>
          <a:lstStyle/>
          <a:p>
            <a:r>
              <a:rPr lang="en-CA" dirty="0" smtClean="0"/>
              <a:t>Strategy 6</a:t>
            </a:r>
            <a:endParaRPr lang="en-CA" dirty="0"/>
          </a:p>
        </p:txBody>
      </p:sp>
      <p:sp>
        <p:nvSpPr>
          <p:cNvPr id="4" name="Content Placeholder 3"/>
          <p:cNvSpPr>
            <a:spLocks noGrp="1"/>
          </p:cNvSpPr>
          <p:nvPr>
            <p:ph sz="half" idx="2"/>
          </p:nvPr>
        </p:nvSpPr>
        <p:spPr/>
        <p:txBody>
          <a:bodyPr>
            <a:normAutofit/>
          </a:bodyPr>
          <a:lstStyle/>
          <a:p>
            <a:r>
              <a:rPr lang="en-CA" b="1" dirty="0"/>
              <a:t>B.C.’s governance framework for housing, building and technical </a:t>
            </a:r>
            <a:r>
              <a:rPr lang="en-CA" b="1" dirty="0" smtClean="0"/>
              <a:t>equipment safety </a:t>
            </a:r>
            <a:r>
              <a:rPr lang="en-CA" b="1" dirty="0"/>
              <a:t>is clear, effective and balanced</a:t>
            </a:r>
            <a:endParaRPr lang="en-CA" b="1" dirty="0" smtClean="0"/>
          </a:p>
        </p:txBody>
      </p:sp>
      <p:sp>
        <p:nvSpPr>
          <p:cNvPr id="5" name="Text Placeholder 4"/>
          <p:cNvSpPr>
            <a:spLocks noGrp="1"/>
          </p:cNvSpPr>
          <p:nvPr>
            <p:ph type="body" sz="quarter" idx="3"/>
          </p:nvPr>
        </p:nvSpPr>
        <p:spPr/>
        <p:txBody>
          <a:bodyPr/>
          <a:lstStyle/>
          <a:p>
            <a:r>
              <a:rPr lang="en-CA" dirty="0" smtClean="0"/>
              <a:t>Goals</a:t>
            </a:r>
            <a:endParaRPr lang="en-CA" dirty="0"/>
          </a:p>
        </p:txBody>
      </p:sp>
      <p:sp>
        <p:nvSpPr>
          <p:cNvPr id="6" name="Content Placeholder 5"/>
          <p:cNvSpPr>
            <a:spLocks noGrp="1"/>
          </p:cNvSpPr>
          <p:nvPr>
            <p:ph sz="quarter" idx="4"/>
          </p:nvPr>
        </p:nvSpPr>
        <p:spPr/>
        <p:txBody>
          <a:bodyPr>
            <a:normAutofit/>
          </a:bodyPr>
          <a:lstStyle/>
          <a:p>
            <a:r>
              <a:rPr lang="en-CA" dirty="0" smtClean="0"/>
              <a:t>Safety risks are identified and managed properly</a:t>
            </a:r>
          </a:p>
          <a:p>
            <a:r>
              <a:rPr lang="en-CA" dirty="0" smtClean="0"/>
              <a:t>Safety, economic and social interests are recognized, balanced and managed appropriately</a:t>
            </a:r>
          </a:p>
          <a:p>
            <a:endParaRPr lang="en-CA" dirty="0" smtClean="0"/>
          </a:p>
          <a:p>
            <a:endParaRPr lang="en-CA" dirty="0"/>
          </a:p>
        </p:txBody>
      </p:sp>
    </p:spTree>
    <p:extLst>
      <p:ext uri="{BB962C8B-B14F-4D97-AF65-F5344CB8AC3E}">
        <p14:creationId xmlns:p14="http://schemas.microsoft.com/office/powerpoint/2010/main" val="97805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16038"/>
            <a:ext cx="7272808" cy="6288181"/>
          </a:xfrm>
          <a:prstGeom prst="rect">
            <a:avLst/>
          </a:prstGeom>
        </p:spPr>
      </p:pic>
    </p:spTree>
    <p:extLst>
      <p:ext uri="{BB962C8B-B14F-4D97-AF65-F5344CB8AC3E}">
        <p14:creationId xmlns:p14="http://schemas.microsoft.com/office/powerpoint/2010/main" val="1898091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Housing First Strategy </a:t>
            </a:r>
            <a:endParaRPr lang="en-CA" dirty="0"/>
          </a:p>
        </p:txBody>
      </p:sp>
      <p:sp>
        <p:nvSpPr>
          <p:cNvPr id="3" name="Text Placeholder 2"/>
          <p:cNvSpPr>
            <a:spLocks noGrp="1"/>
          </p:cNvSpPr>
          <p:nvPr>
            <p:ph type="body" idx="1"/>
          </p:nvPr>
        </p:nvSpPr>
        <p:spPr/>
        <p:txBody>
          <a:bodyPr/>
          <a:lstStyle/>
          <a:p>
            <a:r>
              <a:rPr lang="en-CA" dirty="0" smtClean="0"/>
              <a:t>Housing First Strategy</a:t>
            </a:r>
            <a:endParaRPr lang="en-CA" dirty="0"/>
          </a:p>
        </p:txBody>
      </p:sp>
      <p:sp>
        <p:nvSpPr>
          <p:cNvPr id="4" name="Content Placeholder 3"/>
          <p:cNvSpPr>
            <a:spLocks noGrp="1"/>
          </p:cNvSpPr>
          <p:nvPr>
            <p:ph sz="half" idx="2"/>
          </p:nvPr>
        </p:nvSpPr>
        <p:spPr/>
        <p:txBody>
          <a:bodyPr>
            <a:normAutofit/>
          </a:bodyPr>
          <a:lstStyle/>
          <a:p>
            <a:r>
              <a:rPr lang="en-CA" dirty="0" smtClean="0"/>
              <a:t>Shift in provision of housing to needy populations</a:t>
            </a:r>
          </a:p>
          <a:p>
            <a:r>
              <a:rPr lang="en-CA" dirty="0" smtClean="0"/>
              <a:t>Formerly: stabilize life, then eligible for housing</a:t>
            </a:r>
          </a:p>
          <a:p>
            <a:r>
              <a:rPr lang="en-CA" dirty="0" smtClean="0"/>
              <a:t>Housing First: No barriers to housing, provide supports </a:t>
            </a:r>
          </a:p>
        </p:txBody>
      </p:sp>
      <p:sp>
        <p:nvSpPr>
          <p:cNvPr id="5" name="Text Placeholder 4"/>
          <p:cNvSpPr>
            <a:spLocks noGrp="1"/>
          </p:cNvSpPr>
          <p:nvPr>
            <p:ph type="body" sz="quarter" idx="3"/>
          </p:nvPr>
        </p:nvSpPr>
        <p:spPr/>
        <p:txBody>
          <a:bodyPr/>
          <a:lstStyle/>
          <a:p>
            <a:r>
              <a:rPr lang="en-CA" dirty="0" smtClean="0"/>
              <a:t>At Home/Chez Soi Study</a:t>
            </a:r>
            <a:endParaRPr lang="en-CA" dirty="0"/>
          </a:p>
        </p:txBody>
      </p:sp>
      <p:sp>
        <p:nvSpPr>
          <p:cNvPr id="6" name="Content Placeholder 5"/>
          <p:cNvSpPr>
            <a:spLocks noGrp="1"/>
          </p:cNvSpPr>
          <p:nvPr>
            <p:ph sz="quarter" idx="4"/>
          </p:nvPr>
        </p:nvSpPr>
        <p:spPr/>
        <p:txBody>
          <a:bodyPr>
            <a:normAutofit/>
          </a:bodyPr>
          <a:lstStyle/>
          <a:p>
            <a:r>
              <a:rPr lang="en-CA" dirty="0" smtClean="0"/>
              <a:t>Housing First effective strategy</a:t>
            </a:r>
          </a:p>
          <a:p>
            <a:r>
              <a:rPr lang="en-CA" dirty="0" smtClean="0"/>
              <a:t>$10 investment in housing services average </a:t>
            </a:r>
            <a:r>
              <a:rPr lang="en-CA" b="1" dirty="0" smtClean="0"/>
              <a:t>savings</a:t>
            </a:r>
            <a:r>
              <a:rPr lang="en-CA" dirty="0" smtClean="0"/>
              <a:t> of $9.60 for high needs participants and $3.42 for moderate needs </a:t>
            </a:r>
            <a:endParaRPr lang="en-CA" dirty="0"/>
          </a:p>
        </p:txBody>
      </p:sp>
    </p:spTree>
    <p:extLst>
      <p:ext uri="{BB962C8B-B14F-4D97-AF65-F5344CB8AC3E}">
        <p14:creationId xmlns:p14="http://schemas.microsoft.com/office/powerpoint/2010/main" val="4053013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8091" b="8091"/>
          <a:stretch>
            <a:fillRect/>
          </a:stretch>
        </p:blipFill>
        <p:spPr>
          <a:xfrm>
            <a:off x="1619672" y="1124744"/>
            <a:ext cx="5974432" cy="3329555"/>
          </a:xfrm>
        </p:spPr>
      </p:pic>
      <p:sp>
        <p:nvSpPr>
          <p:cNvPr id="3" name="Text Placeholder 2"/>
          <p:cNvSpPr>
            <a:spLocks noGrp="1"/>
          </p:cNvSpPr>
          <p:nvPr>
            <p:ph type="body" sz="half" idx="2"/>
          </p:nvPr>
        </p:nvSpPr>
        <p:spPr/>
        <p:txBody>
          <a:bodyPr/>
          <a:lstStyle/>
          <a:p>
            <a:r>
              <a:rPr lang="en-CA" dirty="0" smtClean="0"/>
              <a:t>THANK YOU AND QUESTIONS </a:t>
            </a:r>
            <a:endParaRPr lang="en-CA" dirty="0"/>
          </a:p>
        </p:txBody>
      </p:sp>
      <p:sp>
        <p:nvSpPr>
          <p:cNvPr id="4" name="Title 3"/>
          <p:cNvSpPr>
            <a:spLocks noGrp="1"/>
          </p:cNvSpPr>
          <p:nvPr>
            <p:ph type="title"/>
          </p:nvPr>
        </p:nvSpPr>
        <p:spPr/>
        <p:txBody>
          <a:bodyPr/>
          <a:lstStyle/>
          <a:p>
            <a:r>
              <a:rPr lang="en-CA" dirty="0" smtClean="0"/>
              <a:t>Dale.Anderson@gov.bc.ca</a:t>
            </a:r>
            <a:endParaRPr lang="en-CA" dirty="0"/>
          </a:p>
        </p:txBody>
      </p:sp>
    </p:spTree>
    <p:extLst>
      <p:ext uri="{BB962C8B-B14F-4D97-AF65-F5344CB8AC3E}">
        <p14:creationId xmlns:p14="http://schemas.microsoft.com/office/powerpoint/2010/main" val="4268779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Provincial players</a:t>
            </a:r>
            <a:endParaRPr lang="en-CA" dirty="0"/>
          </a:p>
        </p:txBody>
      </p:sp>
      <p:sp>
        <p:nvSpPr>
          <p:cNvPr id="3" name="Text Placeholder 2"/>
          <p:cNvSpPr>
            <a:spLocks noGrp="1"/>
          </p:cNvSpPr>
          <p:nvPr>
            <p:ph type="body" idx="1"/>
          </p:nvPr>
        </p:nvSpPr>
        <p:spPr/>
        <p:txBody>
          <a:bodyPr/>
          <a:lstStyle/>
          <a:p>
            <a:endParaRPr lang="en-CA" dirty="0"/>
          </a:p>
        </p:txBody>
      </p:sp>
      <p:sp>
        <p:nvSpPr>
          <p:cNvPr id="4" name="Content Placeholder 3"/>
          <p:cNvSpPr>
            <a:spLocks noGrp="1"/>
          </p:cNvSpPr>
          <p:nvPr>
            <p:ph sz="half" idx="2"/>
          </p:nvPr>
        </p:nvSpPr>
        <p:spPr/>
        <p:txBody>
          <a:bodyPr/>
          <a:lstStyle/>
          <a:p>
            <a:r>
              <a:rPr lang="en-CA" dirty="0" smtClean="0"/>
              <a:t>Example</a:t>
            </a:r>
          </a:p>
          <a:p>
            <a:r>
              <a:rPr lang="en-CA" dirty="0" smtClean="0"/>
              <a:t>BC Housing</a:t>
            </a:r>
          </a:p>
          <a:p>
            <a:r>
              <a:rPr lang="en-CA" dirty="0" smtClean="0"/>
              <a:t>HPO</a:t>
            </a:r>
          </a:p>
          <a:p>
            <a:r>
              <a:rPr lang="en-CA" dirty="0" smtClean="0"/>
              <a:t>Real Estate Sector</a:t>
            </a:r>
          </a:p>
          <a:p>
            <a:r>
              <a:rPr lang="en-CA" dirty="0" smtClean="0"/>
              <a:t>Builders</a:t>
            </a:r>
          </a:p>
          <a:p>
            <a:r>
              <a:rPr lang="en-CA" dirty="0" smtClean="0"/>
              <a:t>Business</a:t>
            </a:r>
          </a:p>
          <a:p>
            <a:r>
              <a:rPr lang="en-CA" dirty="0" smtClean="0"/>
              <a:t>New home warranty program</a:t>
            </a:r>
          </a:p>
          <a:p>
            <a:endParaRPr lang="en-CA" dirty="0"/>
          </a:p>
        </p:txBody>
      </p:sp>
      <p:sp>
        <p:nvSpPr>
          <p:cNvPr id="5" name="Text Placeholder 4"/>
          <p:cNvSpPr>
            <a:spLocks noGrp="1"/>
          </p:cNvSpPr>
          <p:nvPr>
            <p:ph type="body" sz="quarter" idx="3"/>
          </p:nvPr>
        </p:nvSpPr>
        <p:spPr/>
        <p:txBody>
          <a:bodyPr/>
          <a:lstStyle/>
          <a:p>
            <a:endParaRPr lang="en-CA" dirty="0"/>
          </a:p>
        </p:txBody>
      </p:sp>
      <p:sp>
        <p:nvSpPr>
          <p:cNvPr id="6" name="Content Placeholder 5"/>
          <p:cNvSpPr>
            <a:spLocks noGrp="1"/>
          </p:cNvSpPr>
          <p:nvPr>
            <p:ph sz="quarter" idx="4"/>
          </p:nvPr>
        </p:nvSpPr>
        <p:spPr/>
        <p:txBody>
          <a:bodyPr/>
          <a:lstStyle/>
          <a:p>
            <a:endParaRPr lang="en-CA" dirty="0"/>
          </a:p>
        </p:txBody>
      </p:sp>
    </p:spTree>
    <p:extLst>
      <p:ext uri="{BB962C8B-B14F-4D97-AF65-F5344CB8AC3E}">
        <p14:creationId xmlns:p14="http://schemas.microsoft.com/office/powerpoint/2010/main" val="164212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000" dirty="0" smtClean="0"/>
              <a:t>Late 15</a:t>
            </a:r>
            <a:r>
              <a:rPr lang="en-CA" sz="2000" baseline="30000" dirty="0" smtClean="0"/>
              <a:t>th</a:t>
            </a:r>
            <a:r>
              <a:rPr lang="en-CA" sz="2000" dirty="0" smtClean="0"/>
              <a:t> century</a:t>
            </a:r>
            <a:r>
              <a:rPr lang="en-CA" sz="2000" dirty="0"/>
              <a:t>, </a:t>
            </a:r>
            <a:r>
              <a:rPr lang="en-CA" sz="2000" dirty="0" smtClean="0"/>
              <a:t>British and French colonies on Atlantic coast</a:t>
            </a:r>
          </a:p>
          <a:p>
            <a:r>
              <a:rPr lang="en-CA" sz="2000" dirty="0" smtClean="0"/>
              <a:t>Eventually, United Kingdom gained territories</a:t>
            </a:r>
          </a:p>
          <a:p>
            <a:r>
              <a:rPr lang="en-CA" sz="2000" dirty="0" smtClean="0"/>
              <a:t>British North American Act of 1867 – three colonies formed Dominion of Canada</a:t>
            </a:r>
          </a:p>
          <a:p>
            <a:r>
              <a:rPr lang="en-CA" sz="2000" dirty="0" smtClean="0"/>
              <a:t>More colonies added to the self-governing dominion</a:t>
            </a:r>
          </a:p>
          <a:p>
            <a:r>
              <a:rPr lang="en-CA" sz="2000" dirty="0" smtClean="0"/>
              <a:t>1931 Britain granted Canada full independence</a:t>
            </a:r>
          </a:p>
          <a:p>
            <a:r>
              <a:rPr lang="en-CA" sz="2000" dirty="0" smtClean="0"/>
              <a:t>1982 – last ties dissolved</a:t>
            </a:r>
          </a:p>
          <a:p>
            <a:r>
              <a:rPr lang="en-CA" sz="2000" dirty="0" smtClean="0"/>
              <a:t>Aboriginal peoples were living in these colonies when Canada formed – still present today </a:t>
            </a:r>
          </a:p>
        </p:txBody>
      </p:sp>
      <p:sp>
        <p:nvSpPr>
          <p:cNvPr id="3" name="Text Placeholder 2"/>
          <p:cNvSpPr>
            <a:spLocks noGrp="1"/>
          </p:cNvSpPr>
          <p:nvPr>
            <p:ph type="body" sz="half" idx="2"/>
          </p:nvPr>
        </p:nvSpPr>
        <p:spPr/>
        <p:txBody>
          <a:bodyPr/>
          <a:lstStyle/>
          <a:p>
            <a:endParaRPr lang="en-CA" dirty="0"/>
          </a:p>
        </p:txBody>
      </p:sp>
      <p:sp>
        <p:nvSpPr>
          <p:cNvPr id="4" name="Title 3"/>
          <p:cNvSpPr>
            <a:spLocks noGrp="1"/>
          </p:cNvSpPr>
          <p:nvPr>
            <p:ph type="title"/>
          </p:nvPr>
        </p:nvSpPr>
        <p:spPr/>
        <p:txBody>
          <a:bodyPr/>
          <a:lstStyle/>
          <a:p>
            <a:pPr algn="ctr"/>
            <a:r>
              <a:rPr lang="en-CA" b="1" dirty="0" smtClean="0"/>
              <a:t>Context:</a:t>
            </a:r>
            <a:br>
              <a:rPr lang="en-CA" b="1" dirty="0" smtClean="0"/>
            </a:br>
            <a:r>
              <a:rPr lang="en-CA" b="1" dirty="0" smtClean="0"/>
              <a:t>History</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96952"/>
            <a:ext cx="2500313"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383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400" dirty="0"/>
              <a:t>10 provinces</a:t>
            </a:r>
          </a:p>
          <a:p>
            <a:r>
              <a:rPr lang="en-CA" sz="2400" dirty="0"/>
              <a:t>3 territories</a:t>
            </a:r>
          </a:p>
          <a:p>
            <a:r>
              <a:rPr lang="en-CA" sz="2400" dirty="0" smtClean="0"/>
              <a:t>10 </a:t>
            </a:r>
            <a:r>
              <a:rPr lang="en-CA" sz="2400" dirty="0"/>
              <a:t>million square km (second largest country by area)</a:t>
            </a:r>
          </a:p>
          <a:p>
            <a:r>
              <a:rPr lang="en-CA" sz="2400" dirty="0" smtClean="0"/>
              <a:t>35 </a:t>
            </a:r>
            <a:r>
              <a:rPr lang="en-CA" sz="2400" dirty="0"/>
              <a:t>million people</a:t>
            </a:r>
          </a:p>
          <a:p>
            <a:r>
              <a:rPr lang="en-CA" sz="2400" dirty="0"/>
              <a:t>Border shared with United States (and France) </a:t>
            </a:r>
          </a:p>
          <a:p>
            <a:r>
              <a:rPr lang="en-CA" sz="2400" dirty="0"/>
              <a:t>Vast majority of population live within 200 km of USA</a:t>
            </a:r>
          </a:p>
          <a:p>
            <a:r>
              <a:rPr lang="en-CA" sz="2400" dirty="0"/>
              <a:t>Highly multicultural, especially major metropolitan areas </a:t>
            </a:r>
          </a:p>
        </p:txBody>
      </p:sp>
      <p:sp>
        <p:nvSpPr>
          <p:cNvPr id="3" name="Text Placeholder 2"/>
          <p:cNvSpPr>
            <a:spLocks noGrp="1"/>
          </p:cNvSpPr>
          <p:nvPr>
            <p:ph type="body" sz="half" idx="2"/>
          </p:nvPr>
        </p:nvSpPr>
        <p:spPr>
          <a:xfrm>
            <a:off x="683568" y="2971800"/>
            <a:ext cx="2384066" cy="1897360"/>
          </a:xfrm>
        </p:spPr>
        <p:txBody>
          <a:bodyPr/>
          <a:lstStyle/>
          <a:p>
            <a:endParaRPr lang="en-CA" dirty="0"/>
          </a:p>
        </p:txBody>
      </p:sp>
      <p:sp>
        <p:nvSpPr>
          <p:cNvPr id="4" name="Title 3"/>
          <p:cNvSpPr>
            <a:spLocks noGrp="1"/>
          </p:cNvSpPr>
          <p:nvPr>
            <p:ph type="title"/>
          </p:nvPr>
        </p:nvSpPr>
        <p:spPr/>
        <p:txBody>
          <a:bodyPr/>
          <a:lstStyle/>
          <a:p>
            <a:pPr algn="ctr"/>
            <a:r>
              <a:rPr lang="en-CA" b="1" dirty="0" smtClean="0"/>
              <a:t>Canada today</a:t>
            </a:r>
            <a:r>
              <a:rPr lang="en-CA" dirty="0" smtClean="0"/>
              <a:t> </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140968"/>
            <a:ext cx="2220310" cy="1257748"/>
          </a:xfrm>
          <a:prstGeom prst="rect">
            <a:avLst/>
          </a:prstGeom>
        </p:spPr>
      </p:pic>
    </p:spTree>
    <p:extLst>
      <p:ext uri="{BB962C8B-B14F-4D97-AF65-F5344CB8AC3E}">
        <p14:creationId xmlns:p14="http://schemas.microsoft.com/office/powerpoint/2010/main" val="3412393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3888" y="685800"/>
            <a:ext cx="4894312" cy="5767536"/>
          </a:xfrm>
        </p:spPr>
        <p:txBody>
          <a:bodyPr>
            <a:noAutofit/>
          </a:bodyPr>
          <a:lstStyle/>
          <a:p>
            <a:r>
              <a:rPr lang="en-CA" sz="2000" dirty="0" smtClean="0"/>
              <a:t>Democratic </a:t>
            </a:r>
            <a:r>
              <a:rPr lang="en-CA" sz="2000" dirty="0"/>
              <a:t>constitutional monarchy</a:t>
            </a:r>
          </a:p>
          <a:p>
            <a:r>
              <a:rPr lang="en-CA" sz="2000" dirty="0" smtClean="0"/>
              <a:t>Head of State: Queen </a:t>
            </a:r>
            <a:r>
              <a:rPr lang="en-CA" sz="2000" dirty="0"/>
              <a:t>Elizabeth II </a:t>
            </a:r>
            <a:endParaRPr lang="en-CA" sz="2000" dirty="0" smtClean="0"/>
          </a:p>
          <a:p>
            <a:r>
              <a:rPr lang="en-CA" sz="2000" dirty="0" smtClean="0"/>
              <a:t>Head of Government: Elected </a:t>
            </a:r>
            <a:r>
              <a:rPr lang="en-CA" sz="2000" dirty="0"/>
              <a:t>Prime Minister </a:t>
            </a:r>
            <a:endParaRPr lang="en-CA" sz="2000" dirty="0" smtClean="0"/>
          </a:p>
          <a:p>
            <a:r>
              <a:rPr lang="en-CA" sz="2000" dirty="0" smtClean="0"/>
              <a:t>Federal </a:t>
            </a:r>
            <a:r>
              <a:rPr lang="en-CA" sz="2000" dirty="0"/>
              <a:t>government three branches</a:t>
            </a:r>
          </a:p>
          <a:p>
            <a:pPr lvl="1"/>
            <a:r>
              <a:rPr lang="en-CA" sz="2000" dirty="0"/>
              <a:t>Executive </a:t>
            </a:r>
          </a:p>
          <a:p>
            <a:pPr lvl="1"/>
            <a:r>
              <a:rPr lang="en-CA" sz="2000" dirty="0"/>
              <a:t>Legislative</a:t>
            </a:r>
          </a:p>
          <a:p>
            <a:pPr lvl="1"/>
            <a:r>
              <a:rPr lang="en-CA" sz="2000" dirty="0"/>
              <a:t>Judicial</a:t>
            </a:r>
          </a:p>
          <a:p>
            <a:r>
              <a:rPr lang="en-CA" sz="2000" dirty="0"/>
              <a:t>Federal, and provincial /territorial governments share responsibilities</a:t>
            </a:r>
          </a:p>
          <a:p>
            <a:r>
              <a:rPr lang="en-CA" sz="2000" dirty="0" smtClean="0"/>
              <a:t>Queen </a:t>
            </a:r>
            <a:r>
              <a:rPr lang="en-CA" sz="2000" dirty="0"/>
              <a:t>has representatives in </a:t>
            </a:r>
            <a:r>
              <a:rPr lang="en-CA" sz="2000" dirty="0" smtClean="0"/>
              <a:t>Canada</a:t>
            </a:r>
            <a:endParaRPr lang="en-CA" sz="2000" dirty="0"/>
          </a:p>
        </p:txBody>
      </p:sp>
      <p:sp>
        <p:nvSpPr>
          <p:cNvPr id="3" name="Text Placeholder 2"/>
          <p:cNvSpPr>
            <a:spLocks noGrp="1"/>
          </p:cNvSpPr>
          <p:nvPr>
            <p:ph type="body" sz="half" idx="2"/>
          </p:nvPr>
        </p:nvSpPr>
        <p:spPr>
          <a:xfrm>
            <a:off x="683568" y="2971800"/>
            <a:ext cx="2384066" cy="1897360"/>
          </a:xfrm>
        </p:spPr>
        <p:txBody>
          <a:bodyPr/>
          <a:lstStyle/>
          <a:p>
            <a:endParaRPr lang="en-CA" dirty="0"/>
          </a:p>
        </p:txBody>
      </p:sp>
      <p:sp>
        <p:nvSpPr>
          <p:cNvPr id="4" name="Title 3"/>
          <p:cNvSpPr>
            <a:spLocks noGrp="1"/>
          </p:cNvSpPr>
          <p:nvPr>
            <p:ph type="title"/>
          </p:nvPr>
        </p:nvSpPr>
        <p:spPr>
          <a:xfrm>
            <a:off x="769000" y="1734312"/>
            <a:ext cx="2298634" cy="614568"/>
          </a:xfrm>
        </p:spPr>
        <p:txBody>
          <a:bodyPr/>
          <a:lstStyle/>
          <a:p>
            <a:pPr algn="ctr"/>
            <a:r>
              <a:rPr lang="en-CA" b="1" dirty="0" smtClean="0"/>
              <a:t>Government</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82" y="4260482"/>
            <a:ext cx="2514965" cy="1752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764" y="2390111"/>
            <a:ext cx="1916923" cy="1686961"/>
          </a:xfrm>
          <a:prstGeom prst="rect">
            <a:avLst/>
          </a:prstGeom>
        </p:spPr>
      </p:pic>
    </p:spTree>
    <p:extLst>
      <p:ext uri="{BB962C8B-B14F-4D97-AF65-F5344CB8AC3E}">
        <p14:creationId xmlns:p14="http://schemas.microsoft.com/office/powerpoint/2010/main" val="4210740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Shared responsibilities</a:t>
            </a:r>
            <a:endParaRPr lang="en-CA" dirty="0"/>
          </a:p>
        </p:txBody>
      </p:sp>
      <p:sp>
        <p:nvSpPr>
          <p:cNvPr id="3" name="Text Placeholder 2"/>
          <p:cNvSpPr>
            <a:spLocks noGrp="1"/>
          </p:cNvSpPr>
          <p:nvPr>
            <p:ph type="body" idx="1"/>
          </p:nvPr>
        </p:nvSpPr>
        <p:spPr/>
        <p:txBody>
          <a:bodyPr/>
          <a:lstStyle/>
          <a:p>
            <a:r>
              <a:rPr lang="en-CA" dirty="0" smtClean="0"/>
              <a:t>Federal Government</a:t>
            </a:r>
            <a:endParaRPr lang="en-CA" dirty="0"/>
          </a:p>
        </p:txBody>
      </p:sp>
      <p:sp>
        <p:nvSpPr>
          <p:cNvPr id="4" name="Content Placeholder 3"/>
          <p:cNvSpPr>
            <a:spLocks noGrp="1"/>
          </p:cNvSpPr>
          <p:nvPr>
            <p:ph sz="half" idx="2"/>
          </p:nvPr>
        </p:nvSpPr>
        <p:spPr/>
        <p:txBody>
          <a:bodyPr>
            <a:normAutofit/>
          </a:bodyPr>
          <a:lstStyle/>
          <a:p>
            <a:r>
              <a:rPr lang="en-CA" dirty="0" smtClean="0"/>
              <a:t>Areas </a:t>
            </a:r>
            <a:r>
              <a:rPr lang="en-CA" dirty="0"/>
              <a:t>of law listed in the </a:t>
            </a:r>
            <a:r>
              <a:rPr lang="en-CA" i="1" dirty="0"/>
              <a:t>Constitution Act, 1867</a:t>
            </a:r>
            <a:r>
              <a:rPr lang="en-CA" dirty="0"/>
              <a:t> </a:t>
            </a:r>
          </a:p>
          <a:p>
            <a:r>
              <a:rPr lang="en-CA" dirty="0" smtClean="0"/>
              <a:t>Generally </a:t>
            </a:r>
            <a:r>
              <a:rPr lang="en-CA" dirty="0"/>
              <a:t>affect the whole </a:t>
            </a:r>
            <a:r>
              <a:rPr lang="en-CA" dirty="0" smtClean="0"/>
              <a:t>country </a:t>
            </a:r>
          </a:p>
          <a:p>
            <a:r>
              <a:rPr lang="en-CA" dirty="0" smtClean="0"/>
              <a:t>Sources of Revenue: Income tax, sales tax, corporate tax </a:t>
            </a:r>
            <a:endParaRPr lang="en-CA" dirty="0"/>
          </a:p>
          <a:p>
            <a:endParaRPr lang="en-CA" dirty="0"/>
          </a:p>
        </p:txBody>
      </p:sp>
      <p:sp>
        <p:nvSpPr>
          <p:cNvPr id="5" name="Text Placeholder 4"/>
          <p:cNvSpPr>
            <a:spLocks noGrp="1"/>
          </p:cNvSpPr>
          <p:nvPr>
            <p:ph type="body" sz="quarter" idx="3"/>
          </p:nvPr>
        </p:nvSpPr>
        <p:spPr/>
        <p:txBody>
          <a:bodyPr/>
          <a:lstStyle/>
          <a:p>
            <a:r>
              <a:rPr lang="en-CA" dirty="0" smtClean="0"/>
              <a:t>Areas of Responsibility</a:t>
            </a:r>
            <a:endParaRPr lang="en-CA" dirty="0"/>
          </a:p>
        </p:txBody>
      </p:sp>
      <p:sp>
        <p:nvSpPr>
          <p:cNvPr id="6" name="Content Placeholder 5"/>
          <p:cNvSpPr>
            <a:spLocks noGrp="1"/>
          </p:cNvSpPr>
          <p:nvPr>
            <p:ph sz="quarter" idx="4"/>
          </p:nvPr>
        </p:nvSpPr>
        <p:spPr/>
        <p:txBody>
          <a:bodyPr>
            <a:normAutofit fontScale="85000" lnSpcReduction="10000"/>
          </a:bodyPr>
          <a:lstStyle/>
          <a:p>
            <a:pPr lvl="0"/>
            <a:r>
              <a:rPr lang="en-CA" dirty="0" smtClean="0"/>
              <a:t>National </a:t>
            </a:r>
            <a:r>
              <a:rPr lang="en-CA" dirty="0"/>
              <a:t>defence</a:t>
            </a:r>
          </a:p>
          <a:p>
            <a:pPr lvl="0"/>
            <a:r>
              <a:rPr lang="en-CA" dirty="0" smtClean="0"/>
              <a:t>Foreign </a:t>
            </a:r>
            <a:r>
              <a:rPr lang="en-CA" dirty="0"/>
              <a:t>affairs</a:t>
            </a:r>
          </a:p>
          <a:p>
            <a:pPr lvl="0"/>
            <a:r>
              <a:rPr lang="en-CA" dirty="0" smtClean="0"/>
              <a:t>Employment </a:t>
            </a:r>
            <a:r>
              <a:rPr lang="en-CA" dirty="0"/>
              <a:t>insurance</a:t>
            </a:r>
          </a:p>
          <a:p>
            <a:pPr lvl="0"/>
            <a:r>
              <a:rPr lang="en-CA" dirty="0"/>
              <a:t>B</a:t>
            </a:r>
            <a:r>
              <a:rPr lang="en-CA" dirty="0" smtClean="0"/>
              <a:t>anking</a:t>
            </a:r>
            <a:endParaRPr lang="en-CA" dirty="0"/>
          </a:p>
          <a:p>
            <a:pPr lvl="0"/>
            <a:r>
              <a:rPr lang="en-CA" dirty="0"/>
              <a:t>F</a:t>
            </a:r>
            <a:r>
              <a:rPr lang="en-CA" dirty="0" smtClean="0"/>
              <a:t>ederal </a:t>
            </a:r>
            <a:r>
              <a:rPr lang="en-CA" dirty="0"/>
              <a:t>taxes</a:t>
            </a:r>
          </a:p>
          <a:p>
            <a:pPr lvl="0"/>
            <a:r>
              <a:rPr lang="en-CA" dirty="0" smtClean="0"/>
              <a:t>Post </a:t>
            </a:r>
            <a:r>
              <a:rPr lang="en-CA" dirty="0"/>
              <a:t>office</a:t>
            </a:r>
          </a:p>
          <a:p>
            <a:pPr lvl="0"/>
            <a:r>
              <a:rPr lang="en-CA" dirty="0"/>
              <a:t>F</a:t>
            </a:r>
            <a:r>
              <a:rPr lang="en-CA" dirty="0" smtClean="0"/>
              <a:t>isheries</a:t>
            </a:r>
            <a:endParaRPr lang="en-CA" dirty="0"/>
          </a:p>
          <a:p>
            <a:pPr lvl="0"/>
            <a:r>
              <a:rPr lang="en-CA" dirty="0"/>
              <a:t>S</a:t>
            </a:r>
            <a:r>
              <a:rPr lang="en-CA" dirty="0" smtClean="0"/>
              <a:t>hipping</a:t>
            </a:r>
            <a:r>
              <a:rPr lang="en-CA" dirty="0"/>
              <a:t>, railways, telephones and pipelines</a:t>
            </a:r>
          </a:p>
          <a:p>
            <a:pPr lvl="0"/>
            <a:r>
              <a:rPr lang="en-CA" dirty="0"/>
              <a:t>Aboriginal lands and rights</a:t>
            </a:r>
          </a:p>
          <a:p>
            <a:pPr lvl="0"/>
            <a:r>
              <a:rPr lang="en-CA" dirty="0"/>
              <a:t>criminal law</a:t>
            </a:r>
          </a:p>
        </p:txBody>
      </p:sp>
    </p:spTree>
    <p:extLst>
      <p:ext uri="{BB962C8B-B14F-4D97-AF65-F5344CB8AC3E}">
        <p14:creationId xmlns:p14="http://schemas.microsoft.com/office/powerpoint/2010/main" val="2716340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Shared responsibilities</a:t>
            </a:r>
            <a:endParaRPr lang="en-CA" dirty="0"/>
          </a:p>
        </p:txBody>
      </p:sp>
      <p:sp>
        <p:nvSpPr>
          <p:cNvPr id="3" name="Text Placeholder 2"/>
          <p:cNvSpPr>
            <a:spLocks noGrp="1"/>
          </p:cNvSpPr>
          <p:nvPr>
            <p:ph type="body" idx="1"/>
          </p:nvPr>
        </p:nvSpPr>
        <p:spPr/>
        <p:txBody>
          <a:bodyPr/>
          <a:lstStyle/>
          <a:p>
            <a:r>
              <a:rPr lang="en-CA" dirty="0" smtClean="0"/>
              <a:t>Provincial Government</a:t>
            </a:r>
            <a:endParaRPr lang="en-CA" dirty="0"/>
          </a:p>
        </p:txBody>
      </p:sp>
      <p:sp>
        <p:nvSpPr>
          <p:cNvPr id="4" name="Content Placeholder 3"/>
          <p:cNvSpPr>
            <a:spLocks noGrp="1"/>
          </p:cNvSpPr>
          <p:nvPr>
            <p:ph sz="half" idx="2"/>
          </p:nvPr>
        </p:nvSpPr>
        <p:spPr/>
        <p:txBody>
          <a:bodyPr>
            <a:normAutofit/>
          </a:bodyPr>
          <a:lstStyle/>
          <a:p>
            <a:r>
              <a:rPr lang="en-CA" dirty="0" smtClean="0"/>
              <a:t>Areas </a:t>
            </a:r>
            <a:r>
              <a:rPr lang="en-CA" dirty="0"/>
              <a:t>of law listed in the </a:t>
            </a:r>
            <a:r>
              <a:rPr lang="en-CA" i="1" dirty="0"/>
              <a:t>Constitution Act, 1867</a:t>
            </a:r>
            <a:r>
              <a:rPr lang="en-CA" dirty="0"/>
              <a:t> </a:t>
            </a:r>
            <a:endParaRPr lang="en-CA" dirty="0" smtClean="0"/>
          </a:p>
          <a:p>
            <a:r>
              <a:rPr lang="en-CA" dirty="0" smtClean="0"/>
              <a:t>Generally affect individual provinces </a:t>
            </a:r>
          </a:p>
          <a:p>
            <a:r>
              <a:rPr lang="en-CA" dirty="0" smtClean="0"/>
              <a:t>Sources of Revenue: Income tax, sales tax, corporate taxes </a:t>
            </a:r>
            <a:endParaRPr lang="en-CA" dirty="0"/>
          </a:p>
          <a:p>
            <a:endParaRPr lang="en-CA" dirty="0"/>
          </a:p>
        </p:txBody>
      </p:sp>
      <p:sp>
        <p:nvSpPr>
          <p:cNvPr id="5" name="Text Placeholder 4"/>
          <p:cNvSpPr>
            <a:spLocks noGrp="1"/>
          </p:cNvSpPr>
          <p:nvPr>
            <p:ph type="body" sz="quarter" idx="3"/>
          </p:nvPr>
        </p:nvSpPr>
        <p:spPr/>
        <p:txBody>
          <a:bodyPr/>
          <a:lstStyle/>
          <a:p>
            <a:r>
              <a:rPr lang="en-CA" dirty="0"/>
              <a:t>Areas of Responsibility</a:t>
            </a:r>
          </a:p>
        </p:txBody>
      </p:sp>
      <p:sp>
        <p:nvSpPr>
          <p:cNvPr id="6" name="Content Placeholder 5"/>
          <p:cNvSpPr>
            <a:spLocks noGrp="1"/>
          </p:cNvSpPr>
          <p:nvPr>
            <p:ph sz="quarter" idx="4"/>
          </p:nvPr>
        </p:nvSpPr>
        <p:spPr/>
        <p:txBody>
          <a:bodyPr>
            <a:normAutofit fontScale="92500" lnSpcReduction="20000"/>
          </a:bodyPr>
          <a:lstStyle/>
          <a:p>
            <a:r>
              <a:rPr lang="en-CA" dirty="0" smtClean="0"/>
              <a:t>Education</a:t>
            </a:r>
          </a:p>
          <a:p>
            <a:r>
              <a:rPr lang="en-CA" dirty="0" smtClean="0"/>
              <a:t>Health care </a:t>
            </a:r>
          </a:p>
          <a:p>
            <a:r>
              <a:rPr lang="en-CA" dirty="0"/>
              <a:t>S</a:t>
            </a:r>
            <a:r>
              <a:rPr lang="en-CA" dirty="0" smtClean="0"/>
              <a:t>ome </a:t>
            </a:r>
            <a:r>
              <a:rPr lang="en-CA" dirty="0"/>
              <a:t>natural </a:t>
            </a:r>
            <a:r>
              <a:rPr lang="en-CA" dirty="0" smtClean="0"/>
              <a:t>resources </a:t>
            </a:r>
          </a:p>
          <a:p>
            <a:r>
              <a:rPr lang="en-CA" dirty="0"/>
              <a:t>R</a:t>
            </a:r>
            <a:r>
              <a:rPr lang="en-CA" dirty="0" smtClean="0"/>
              <a:t>oad regulations</a:t>
            </a:r>
          </a:p>
          <a:p>
            <a:pPr lvl="0"/>
            <a:r>
              <a:rPr lang="en-CA" dirty="0"/>
              <a:t>H</a:t>
            </a:r>
            <a:r>
              <a:rPr lang="en-CA" dirty="0" smtClean="0"/>
              <a:t>ospitals</a:t>
            </a:r>
            <a:endParaRPr lang="en-CA" dirty="0"/>
          </a:p>
          <a:p>
            <a:pPr lvl="0"/>
            <a:r>
              <a:rPr lang="en-CA" dirty="0" smtClean="0"/>
              <a:t>Federal Prisons</a:t>
            </a:r>
            <a:endParaRPr lang="en-CA" dirty="0"/>
          </a:p>
          <a:p>
            <a:pPr lvl="0"/>
            <a:r>
              <a:rPr lang="en-CA" dirty="0"/>
              <a:t>M</a:t>
            </a:r>
            <a:r>
              <a:rPr lang="en-CA" dirty="0" smtClean="0"/>
              <a:t>arriage</a:t>
            </a:r>
            <a:endParaRPr lang="en-CA" dirty="0"/>
          </a:p>
          <a:p>
            <a:pPr lvl="0"/>
            <a:r>
              <a:rPr lang="en-CA" dirty="0"/>
              <a:t>P</a:t>
            </a:r>
            <a:r>
              <a:rPr lang="en-CA" dirty="0" smtClean="0"/>
              <a:t>roperty </a:t>
            </a:r>
            <a:r>
              <a:rPr lang="en-CA" dirty="0"/>
              <a:t>and civil rights</a:t>
            </a:r>
          </a:p>
          <a:p>
            <a:r>
              <a:rPr lang="en-CA" dirty="0"/>
              <a:t>A</a:t>
            </a:r>
            <a:r>
              <a:rPr lang="en-CA" dirty="0" smtClean="0"/>
              <a:t>griculture </a:t>
            </a:r>
            <a:r>
              <a:rPr lang="en-CA" dirty="0"/>
              <a:t>and immigration </a:t>
            </a:r>
            <a:r>
              <a:rPr lang="en-CA" dirty="0" smtClean="0"/>
              <a:t>shared with federal </a:t>
            </a:r>
            <a:endParaRPr lang="en-CA" dirty="0"/>
          </a:p>
          <a:p>
            <a:endParaRPr lang="en-CA" dirty="0"/>
          </a:p>
        </p:txBody>
      </p:sp>
    </p:spTree>
    <p:extLst>
      <p:ext uri="{BB962C8B-B14F-4D97-AF65-F5344CB8AC3E}">
        <p14:creationId xmlns:p14="http://schemas.microsoft.com/office/powerpoint/2010/main" val="264823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Shared responsibilities</a:t>
            </a:r>
            <a:endParaRPr lang="en-CA" dirty="0"/>
          </a:p>
        </p:txBody>
      </p:sp>
      <p:sp>
        <p:nvSpPr>
          <p:cNvPr id="3" name="Text Placeholder 2"/>
          <p:cNvSpPr>
            <a:spLocks noGrp="1"/>
          </p:cNvSpPr>
          <p:nvPr>
            <p:ph type="body" idx="1"/>
          </p:nvPr>
        </p:nvSpPr>
        <p:spPr/>
        <p:txBody>
          <a:bodyPr/>
          <a:lstStyle/>
          <a:p>
            <a:r>
              <a:rPr lang="en-CA" dirty="0"/>
              <a:t>Municipal Government</a:t>
            </a:r>
          </a:p>
        </p:txBody>
      </p:sp>
      <p:sp>
        <p:nvSpPr>
          <p:cNvPr id="4" name="Content Placeholder 3"/>
          <p:cNvSpPr>
            <a:spLocks noGrp="1"/>
          </p:cNvSpPr>
          <p:nvPr>
            <p:ph sz="half" idx="2"/>
          </p:nvPr>
        </p:nvSpPr>
        <p:spPr/>
        <p:txBody>
          <a:bodyPr>
            <a:normAutofit/>
          </a:bodyPr>
          <a:lstStyle/>
          <a:p>
            <a:r>
              <a:rPr lang="en-CA" dirty="0" smtClean="0"/>
              <a:t>“Creatures of the provinces”</a:t>
            </a:r>
          </a:p>
          <a:p>
            <a:r>
              <a:rPr lang="en-CA" dirty="0" smtClean="0"/>
              <a:t>Powers as granted by province</a:t>
            </a:r>
          </a:p>
          <a:p>
            <a:r>
              <a:rPr lang="en-CA" dirty="0" smtClean="0"/>
              <a:t>Property taxes </a:t>
            </a:r>
            <a:endParaRPr lang="en-CA" dirty="0"/>
          </a:p>
          <a:p>
            <a:endParaRPr lang="en-CA" dirty="0"/>
          </a:p>
        </p:txBody>
      </p:sp>
      <p:sp>
        <p:nvSpPr>
          <p:cNvPr id="5" name="Text Placeholder 4"/>
          <p:cNvSpPr>
            <a:spLocks noGrp="1"/>
          </p:cNvSpPr>
          <p:nvPr>
            <p:ph type="body" sz="quarter" idx="3"/>
          </p:nvPr>
        </p:nvSpPr>
        <p:spPr/>
        <p:txBody>
          <a:bodyPr/>
          <a:lstStyle/>
          <a:p>
            <a:r>
              <a:rPr lang="en-CA" dirty="0" smtClean="0"/>
              <a:t>Areas of Responsibility</a:t>
            </a:r>
            <a:endParaRPr lang="en-CA" dirty="0"/>
          </a:p>
        </p:txBody>
      </p:sp>
      <p:sp>
        <p:nvSpPr>
          <p:cNvPr id="6" name="Content Placeholder 5"/>
          <p:cNvSpPr>
            <a:spLocks noGrp="1"/>
          </p:cNvSpPr>
          <p:nvPr>
            <p:ph sz="quarter" idx="4"/>
          </p:nvPr>
        </p:nvSpPr>
        <p:spPr/>
        <p:txBody>
          <a:bodyPr>
            <a:normAutofit/>
          </a:bodyPr>
          <a:lstStyle/>
          <a:p>
            <a:r>
              <a:rPr lang="en-CA" dirty="0" smtClean="0"/>
              <a:t>Emergency Services (police, fire, ambulance)</a:t>
            </a:r>
          </a:p>
          <a:p>
            <a:r>
              <a:rPr lang="en-CA" dirty="0" smtClean="0"/>
              <a:t>Local roads and infrastructure </a:t>
            </a:r>
          </a:p>
          <a:p>
            <a:r>
              <a:rPr lang="en-CA" dirty="0" smtClean="0"/>
              <a:t>Water, sewer</a:t>
            </a:r>
          </a:p>
          <a:p>
            <a:r>
              <a:rPr lang="en-CA" dirty="0" smtClean="0"/>
              <a:t>Community centres, libraries, swimming pools = typically </a:t>
            </a:r>
          </a:p>
          <a:p>
            <a:endParaRPr lang="en-CA" dirty="0"/>
          </a:p>
          <a:p>
            <a:endParaRPr lang="en-CA" dirty="0"/>
          </a:p>
        </p:txBody>
      </p:sp>
    </p:spTree>
    <p:extLst>
      <p:ext uri="{BB962C8B-B14F-4D97-AF65-F5344CB8AC3E}">
        <p14:creationId xmlns:p14="http://schemas.microsoft.com/office/powerpoint/2010/main" val="4283464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610</TotalTime>
  <Words>5019</Words>
  <Application>Microsoft Office PowerPoint</Application>
  <PresentationFormat>Ekran Gösterisi (4:3)</PresentationFormat>
  <Paragraphs>935</Paragraphs>
  <Slides>32</Slides>
  <Notes>32</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Apothecary</vt:lpstr>
      <vt:lpstr>Urban and Housing Issues in Canada</vt:lpstr>
      <vt:lpstr>Presentation Overview</vt:lpstr>
      <vt:lpstr>PowerPoint Sunusu</vt:lpstr>
      <vt:lpstr>Context: History</vt:lpstr>
      <vt:lpstr>Canada today </vt:lpstr>
      <vt:lpstr>Government</vt:lpstr>
      <vt:lpstr>Shared responsibilities</vt:lpstr>
      <vt:lpstr>Shared responsibilities</vt:lpstr>
      <vt:lpstr>Shared responsibilities</vt:lpstr>
      <vt:lpstr>Shared responsibilities</vt:lpstr>
      <vt:lpstr>Urbanism – Over time</vt:lpstr>
      <vt:lpstr>Urbanism Today</vt:lpstr>
      <vt:lpstr>Other Major Urban centres</vt:lpstr>
      <vt:lpstr>Urban Issues</vt:lpstr>
      <vt:lpstr>Housing in Canada</vt:lpstr>
      <vt:lpstr>Shared Responsibility: Federal </vt:lpstr>
      <vt:lpstr>Shared Responsibility: Province</vt:lpstr>
      <vt:lpstr>Shared Responsibility: Municipal  </vt:lpstr>
      <vt:lpstr>Housing concepts</vt:lpstr>
      <vt:lpstr>Housing in b.c.</vt:lpstr>
      <vt:lpstr>Housing affordability in BC</vt:lpstr>
      <vt:lpstr>Housing policy in b.c.</vt:lpstr>
      <vt:lpstr>Housing Continuum/ Housing Spectrum</vt:lpstr>
      <vt:lpstr>Housing Policy in b.c.</vt:lpstr>
      <vt:lpstr>Housing Policy in b.c.</vt:lpstr>
      <vt:lpstr>Housing Policy in b.c.</vt:lpstr>
      <vt:lpstr>Housing Policy in b.c.</vt:lpstr>
      <vt:lpstr>Housing Policy in b.c.</vt:lpstr>
      <vt:lpstr>Housing Policy in b.c.</vt:lpstr>
      <vt:lpstr>Housing First Strategy </vt:lpstr>
      <vt:lpstr>Dale.Anderson@gov.bc.ca</vt:lpstr>
      <vt:lpstr>Provincial players</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Dale OHCS:EX</dc:creator>
  <cp:lastModifiedBy>Pencere</cp:lastModifiedBy>
  <cp:revision>57</cp:revision>
  <dcterms:created xsi:type="dcterms:W3CDTF">2014-04-18T16:10:50Z</dcterms:created>
  <dcterms:modified xsi:type="dcterms:W3CDTF">2014-06-13T08:50:37Z</dcterms:modified>
</cp:coreProperties>
</file>